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4204950"/>
  <p:notesSz cx="20104100" cy="142049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403534"/>
            <a:ext cx="17088486" cy="2983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954772"/>
            <a:ext cx="14072870" cy="3551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267138"/>
            <a:ext cx="8745284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3465" cy="1731645"/>
          </a:xfrm>
          <a:custGeom>
            <a:avLst/>
            <a:gdLst/>
            <a:ahLst/>
            <a:cxnLst/>
            <a:rect l="l" t="t" r="r" b="b"/>
            <a:pathLst>
              <a:path w="20103465" h="1731645">
                <a:moveTo>
                  <a:pt x="20103045" y="0"/>
                </a:moveTo>
                <a:lnTo>
                  <a:pt x="0" y="0"/>
                </a:lnTo>
                <a:lnTo>
                  <a:pt x="0" y="1731288"/>
                </a:lnTo>
                <a:lnTo>
                  <a:pt x="20103045" y="1731288"/>
                </a:lnTo>
                <a:lnTo>
                  <a:pt x="20103045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85183" y="186653"/>
            <a:ext cx="11734165" cy="602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267138"/>
            <a:ext cx="18093690" cy="93752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3210604"/>
            <a:ext cx="6433312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3210604"/>
            <a:ext cx="4623943" cy="7102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/>
              <a:t>Nitrous</a:t>
            </a:r>
            <a:r>
              <a:rPr dirty="0" spc="-60"/>
              <a:t> </a:t>
            </a:r>
            <a:r>
              <a:rPr dirty="0"/>
              <a:t>Oxide</a:t>
            </a:r>
            <a:r>
              <a:rPr dirty="0" spc="-50"/>
              <a:t> </a:t>
            </a:r>
            <a:r>
              <a:rPr dirty="0"/>
              <a:t>Mitigation</a:t>
            </a:r>
            <a:r>
              <a:rPr dirty="0" spc="-60"/>
              <a:t> </a:t>
            </a:r>
            <a:r>
              <a:rPr dirty="0"/>
              <a:t>at</a:t>
            </a:r>
            <a:r>
              <a:rPr dirty="0" spc="-55"/>
              <a:t> </a:t>
            </a:r>
            <a:r>
              <a:rPr dirty="0"/>
              <a:t>Horton</a:t>
            </a:r>
            <a:r>
              <a:rPr dirty="0" spc="-60"/>
              <a:t> </a:t>
            </a:r>
            <a:r>
              <a:rPr dirty="0"/>
              <a:t>General</a:t>
            </a:r>
            <a:r>
              <a:rPr dirty="0" spc="-55"/>
              <a:t> </a:t>
            </a:r>
            <a:r>
              <a:rPr dirty="0"/>
              <a:t>Hospital</a:t>
            </a:r>
            <a:r>
              <a:rPr dirty="0" spc="-55"/>
              <a:t> </a:t>
            </a:r>
            <a:r>
              <a:rPr dirty="0" spc="-10"/>
              <a:t>(HGH)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327256" y="1866156"/>
            <a:ext cx="6184900" cy="412115"/>
          </a:xfrm>
          <a:custGeom>
            <a:avLst/>
            <a:gdLst/>
            <a:ahLst/>
            <a:cxnLst/>
            <a:rect l="l" t="t" r="r" b="b"/>
            <a:pathLst>
              <a:path w="6184900" h="412114">
                <a:moveTo>
                  <a:pt x="6115647" y="0"/>
                </a:moveTo>
                <a:lnTo>
                  <a:pt x="68667" y="0"/>
                </a:lnTo>
                <a:lnTo>
                  <a:pt x="41938" y="5396"/>
                </a:lnTo>
                <a:lnTo>
                  <a:pt x="20112" y="20113"/>
                </a:lnTo>
                <a:lnTo>
                  <a:pt x="5396" y="41941"/>
                </a:lnTo>
                <a:lnTo>
                  <a:pt x="0" y="68669"/>
                </a:lnTo>
                <a:lnTo>
                  <a:pt x="0" y="343321"/>
                </a:lnTo>
                <a:lnTo>
                  <a:pt x="5396" y="370049"/>
                </a:lnTo>
                <a:lnTo>
                  <a:pt x="20112" y="391877"/>
                </a:lnTo>
                <a:lnTo>
                  <a:pt x="41938" y="406593"/>
                </a:lnTo>
                <a:lnTo>
                  <a:pt x="68667" y="411990"/>
                </a:lnTo>
                <a:lnTo>
                  <a:pt x="6115647" y="411990"/>
                </a:lnTo>
                <a:lnTo>
                  <a:pt x="6142375" y="406593"/>
                </a:lnTo>
                <a:lnTo>
                  <a:pt x="6164202" y="391877"/>
                </a:lnTo>
                <a:lnTo>
                  <a:pt x="6178918" y="370049"/>
                </a:lnTo>
                <a:lnTo>
                  <a:pt x="6184314" y="343321"/>
                </a:lnTo>
                <a:lnTo>
                  <a:pt x="6184314" y="68669"/>
                </a:lnTo>
                <a:lnTo>
                  <a:pt x="6178918" y="41941"/>
                </a:lnTo>
                <a:lnTo>
                  <a:pt x="6164202" y="20113"/>
                </a:lnTo>
                <a:lnTo>
                  <a:pt x="6142375" y="5396"/>
                </a:lnTo>
                <a:lnTo>
                  <a:pt x="6115647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2774749" y="1887744"/>
            <a:ext cx="128714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304588" y="2507623"/>
            <a:ext cx="6162040" cy="4286885"/>
          </a:xfrm>
          <a:custGeom>
            <a:avLst/>
            <a:gdLst/>
            <a:ahLst/>
            <a:cxnLst/>
            <a:rect l="l" t="t" r="r" b="b"/>
            <a:pathLst>
              <a:path w="6162040" h="4286884">
                <a:moveTo>
                  <a:pt x="0" y="714452"/>
                </a:moveTo>
                <a:lnTo>
                  <a:pt x="1648" y="665537"/>
                </a:lnTo>
                <a:lnTo>
                  <a:pt x="6522" y="617505"/>
                </a:lnTo>
                <a:lnTo>
                  <a:pt x="14515" y="570465"/>
                </a:lnTo>
                <a:lnTo>
                  <a:pt x="25520" y="524523"/>
                </a:lnTo>
                <a:lnTo>
                  <a:pt x="39433" y="479784"/>
                </a:lnTo>
                <a:lnTo>
                  <a:pt x="56145" y="436355"/>
                </a:lnTo>
                <a:lnTo>
                  <a:pt x="75550" y="394343"/>
                </a:lnTo>
                <a:lnTo>
                  <a:pt x="97543" y="353854"/>
                </a:lnTo>
                <a:lnTo>
                  <a:pt x="122017" y="314995"/>
                </a:lnTo>
                <a:lnTo>
                  <a:pt x="148865" y="277872"/>
                </a:lnTo>
                <a:lnTo>
                  <a:pt x="177980" y="242590"/>
                </a:lnTo>
                <a:lnTo>
                  <a:pt x="209258" y="209258"/>
                </a:lnTo>
                <a:lnTo>
                  <a:pt x="242590" y="177981"/>
                </a:lnTo>
                <a:lnTo>
                  <a:pt x="277871" y="148865"/>
                </a:lnTo>
                <a:lnTo>
                  <a:pt x="314995" y="122017"/>
                </a:lnTo>
                <a:lnTo>
                  <a:pt x="353854" y="97543"/>
                </a:lnTo>
                <a:lnTo>
                  <a:pt x="394343" y="75550"/>
                </a:lnTo>
                <a:lnTo>
                  <a:pt x="436355" y="56145"/>
                </a:lnTo>
                <a:lnTo>
                  <a:pt x="479783" y="39433"/>
                </a:lnTo>
                <a:lnTo>
                  <a:pt x="524522" y="25520"/>
                </a:lnTo>
                <a:lnTo>
                  <a:pt x="570465" y="14515"/>
                </a:lnTo>
                <a:lnTo>
                  <a:pt x="617505" y="6522"/>
                </a:lnTo>
                <a:lnTo>
                  <a:pt x="665536" y="1648"/>
                </a:lnTo>
                <a:lnTo>
                  <a:pt x="714452" y="0"/>
                </a:lnTo>
                <a:lnTo>
                  <a:pt x="5447197" y="0"/>
                </a:lnTo>
                <a:lnTo>
                  <a:pt x="5496113" y="1648"/>
                </a:lnTo>
                <a:lnTo>
                  <a:pt x="5544144" y="6522"/>
                </a:lnTo>
                <a:lnTo>
                  <a:pt x="5591184" y="14515"/>
                </a:lnTo>
                <a:lnTo>
                  <a:pt x="5637127" y="25520"/>
                </a:lnTo>
                <a:lnTo>
                  <a:pt x="5681865" y="39433"/>
                </a:lnTo>
                <a:lnTo>
                  <a:pt x="5725294" y="56145"/>
                </a:lnTo>
                <a:lnTo>
                  <a:pt x="5767306" y="75550"/>
                </a:lnTo>
                <a:lnTo>
                  <a:pt x="5807794" y="97543"/>
                </a:lnTo>
                <a:lnTo>
                  <a:pt x="5846654" y="122017"/>
                </a:lnTo>
                <a:lnTo>
                  <a:pt x="5883777" y="148865"/>
                </a:lnTo>
                <a:lnTo>
                  <a:pt x="5919058" y="177981"/>
                </a:lnTo>
                <a:lnTo>
                  <a:pt x="5952391" y="209258"/>
                </a:lnTo>
                <a:lnTo>
                  <a:pt x="5983668" y="242590"/>
                </a:lnTo>
                <a:lnTo>
                  <a:pt x="6012784" y="277872"/>
                </a:lnTo>
                <a:lnTo>
                  <a:pt x="6039632" y="314995"/>
                </a:lnTo>
                <a:lnTo>
                  <a:pt x="6064105" y="353854"/>
                </a:lnTo>
                <a:lnTo>
                  <a:pt x="6086098" y="394343"/>
                </a:lnTo>
                <a:lnTo>
                  <a:pt x="6105504" y="436355"/>
                </a:lnTo>
                <a:lnTo>
                  <a:pt x="6122216" y="479784"/>
                </a:lnTo>
                <a:lnTo>
                  <a:pt x="6136128" y="524523"/>
                </a:lnTo>
                <a:lnTo>
                  <a:pt x="6147134" y="570465"/>
                </a:lnTo>
                <a:lnTo>
                  <a:pt x="6155127" y="617505"/>
                </a:lnTo>
                <a:lnTo>
                  <a:pt x="6160000" y="665537"/>
                </a:lnTo>
                <a:lnTo>
                  <a:pt x="6161649" y="714452"/>
                </a:lnTo>
                <a:lnTo>
                  <a:pt x="6161649" y="3572176"/>
                </a:lnTo>
                <a:lnTo>
                  <a:pt x="6160000" y="3621092"/>
                </a:lnTo>
                <a:lnTo>
                  <a:pt x="6155127" y="3669123"/>
                </a:lnTo>
                <a:lnTo>
                  <a:pt x="6147134" y="3716163"/>
                </a:lnTo>
                <a:lnTo>
                  <a:pt x="6136128" y="3762106"/>
                </a:lnTo>
                <a:lnTo>
                  <a:pt x="6122216" y="3806845"/>
                </a:lnTo>
                <a:lnTo>
                  <a:pt x="6105504" y="3850273"/>
                </a:lnTo>
                <a:lnTo>
                  <a:pt x="6086098" y="3892285"/>
                </a:lnTo>
                <a:lnTo>
                  <a:pt x="6064105" y="3932774"/>
                </a:lnTo>
                <a:lnTo>
                  <a:pt x="6039632" y="3971633"/>
                </a:lnTo>
                <a:lnTo>
                  <a:pt x="6012784" y="4008757"/>
                </a:lnTo>
                <a:lnTo>
                  <a:pt x="5983668" y="4044038"/>
                </a:lnTo>
                <a:lnTo>
                  <a:pt x="5952391" y="4077370"/>
                </a:lnTo>
                <a:lnTo>
                  <a:pt x="5919058" y="4108647"/>
                </a:lnTo>
                <a:lnTo>
                  <a:pt x="5883777" y="4137763"/>
                </a:lnTo>
                <a:lnTo>
                  <a:pt x="5846654" y="4164611"/>
                </a:lnTo>
                <a:lnTo>
                  <a:pt x="5807794" y="4189085"/>
                </a:lnTo>
                <a:lnTo>
                  <a:pt x="5767306" y="4211077"/>
                </a:lnTo>
                <a:lnTo>
                  <a:pt x="5725294" y="4230483"/>
                </a:lnTo>
                <a:lnTo>
                  <a:pt x="5681865" y="4247195"/>
                </a:lnTo>
                <a:lnTo>
                  <a:pt x="5637127" y="4261107"/>
                </a:lnTo>
                <a:lnTo>
                  <a:pt x="5591184" y="4272113"/>
                </a:lnTo>
                <a:lnTo>
                  <a:pt x="5544144" y="4280106"/>
                </a:lnTo>
                <a:lnTo>
                  <a:pt x="5496113" y="4284980"/>
                </a:lnTo>
                <a:lnTo>
                  <a:pt x="5447197" y="4286628"/>
                </a:lnTo>
                <a:lnTo>
                  <a:pt x="714452" y="4286628"/>
                </a:lnTo>
                <a:lnTo>
                  <a:pt x="665536" y="4284980"/>
                </a:lnTo>
                <a:lnTo>
                  <a:pt x="617505" y="4280106"/>
                </a:lnTo>
                <a:lnTo>
                  <a:pt x="570465" y="4272113"/>
                </a:lnTo>
                <a:lnTo>
                  <a:pt x="524522" y="4261107"/>
                </a:lnTo>
                <a:lnTo>
                  <a:pt x="479783" y="4247195"/>
                </a:lnTo>
                <a:lnTo>
                  <a:pt x="436355" y="4230483"/>
                </a:lnTo>
                <a:lnTo>
                  <a:pt x="394343" y="4211077"/>
                </a:lnTo>
                <a:lnTo>
                  <a:pt x="353854" y="4189085"/>
                </a:lnTo>
                <a:lnTo>
                  <a:pt x="314995" y="4164611"/>
                </a:lnTo>
                <a:lnTo>
                  <a:pt x="277871" y="4137763"/>
                </a:lnTo>
                <a:lnTo>
                  <a:pt x="242590" y="4108647"/>
                </a:lnTo>
                <a:lnTo>
                  <a:pt x="209258" y="4077370"/>
                </a:lnTo>
                <a:lnTo>
                  <a:pt x="177980" y="4044038"/>
                </a:lnTo>
                <a:lnTo>
                  <a:pt x="148865" y="4008757"/>
                </a:lnTo>
                <a:lnTo>
                  <a:pt x="122017" y="3971633"/>
                </a:lnTo>
                <a:lnTo>
                  <a:pt x="97543" y="3932774"/>
                </a:lnTo>
                <a:lnTo>
                  <a:pt x="75550" y="3892285"/>
                </a:lnTo>
                <a:lnTo>
                  <a:pt x="56145" y="3850273"/>
                </a:lnTo>
                <a:lnTo>
                  <a:pt x="39433" y="3806845"/>
                </a:lnTo>
                <a:lnTo>
                  <a:pt x="25520" y="3762106"/>
                </a:lnTo>
                <a:lnTo>
                  <a:pt x="14515" y="3716163"/>
                </a:lnTo>
                <a:lnTo>
                  <a:pt x="6522" y="3669123"/>
                </a:lnTo>
                <a:lnTo>
                  <a:pt x="1648" y="3621092"/>
                </a:lnTo>
                <a:lnTo>
                  <a:pt x="0" y="3572176"/>
                </a:lnTo>
                <a:lnTo>
                  <a:pt x="0" y="714452"/>
                </a:lnTo>
                <a:close/>
              </a:path>
            </a:pathLst>
          </a:custGeom>
          <a:ln w="8432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536461" y="2691570"/>
            <a:ext cx="5687695" cy="38347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5430" marR="481965" indent="-227965">
              <a:lnSpc>
                <a:spcPct val="150500"/>
              </a:lnSpc>
              <a:spcBef>
                <a:spcPts val="95"/>
              </a:spcBef>
              <a:buClr>
                <a:srgbClr val="00B0F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In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order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achieve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NHS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pledge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net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zero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by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2040</a:t>
            </a:r>
            <a:r>
              <a:rPr dirty="0" baseline="27777" sz="1500">
                <a:solidFill>
                  <a:srgbClr val="00B0F0"/>
                </a:solidFill>
                <a:latin typeface="Calibri"/>
                <a:cs typeface="Calibri"/>
              </a:rPr>
              <a:t>1</a:t>
            </a:r>
            <a:r>
              <a:rPr dirty="0" sz="1500">
                <a:latin typeface="Calibri"/>
                <a:cs typeface="Calibri"/>
              </a:rPr>
              <a:t>,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the </a:t>
            </a:r>
            <a:r>
              <a:rPr dirty="0" sz="1500">
                <a:latin typeface="Calibri"/>
                <a:cs typeface="Calibri"/>
              </a:rPr>
              <a:t>carbon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footprint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anaesthetic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gases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must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reduced.</a:t>
            </a:r>
            <a:endParaRPr sz="1500">
              <a:latin typeface="Calibri"/>
              <a:cs typeface="Calibri"/>
            </a:endParaRPr>
          </a:p>
          <a:p>
            <a:pPr marL="265430" marR="280670" indent="-227965">
              <a:lnSpc>
                <a:spcPct val="151400"/>
              </a:lnSpc>
              <a:buClr>
                <a:srgbClr val="00B0F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Anaesthetic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gases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account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for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5%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NHS’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carbon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output,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with </a:t>
            </a:r>
            <a:r>
              <a:rPr dirty="0" sz="1500">
                <a:latin typeface="Calibri"/>
                <a:cs typeface="Calibri"/>
              </a:rPr>
              <a:t>over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80%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this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being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due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oxide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(N</a:t>
            </a:r>
            <a:r>
              <a:rPr dirty="0" baseline="-19444" sz="150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O)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usage</a:t>
            </a:r>
            <a:r>
              <a:rPr dirty="0" baseline="25000" sz="1500" spc="-15">
                <a:solidFill>
                  <a:srgbClr val="00B0F0"/>
                </a:solidFill>
                <a:latin typeface="Calibri"/>
                <a:cs typeface="Calibri"/>
              </a:rPr>
              <a:t>2</a:t>
            </a:r>
            <a:r>
              <a:rPr dirty="0" sz="1500" spc="-1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 marL="265430" marR="30480" indent="-227965">
              <a:lnSpc>
                <a:spcPct val="151400"/>
              </a:lnSpc>
              <a:buClr>
                <a:srgbClr val="00B0F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10">
                <a:latin typeface="Calibri"/>
                <a:cs typeface="Calibri"/>
              </a:rPr>
              <a:t> environmental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impact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 N</a:t>
            </a:r>
            <a:r>
              <a:rPr dirty="0" baseline="-19444" sz="150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outweighs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that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desflurane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being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more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sustained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evenly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distributed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radiative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forcer</a:t>
            </a:r>
            <a:r>
              <a:rPr dirty="0" baseline="25000" sz="1500" spc="-15">
                <a:solidFill>
                  <a:srgbClr val="00B0F0"/>
                </a:solidFill>
                <a:latin typeface="Calibri"/>
                <a:cs typeface="Calibri"/>
              </a:rPr>
              <a:t>3</a:t>
            </a:r>
            <a:r>
              <a:rPr dirty="0" sz="1500" spc="-1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 marL="265430" marR="60325" indent="-227965">
              <a:lnSpc>
                <a:spcPct val="150500"/>
              </a:lnSpc>
              <a:spcBef>
                <a:spcPts val="15"/>
              </a:spcBef>
              <a:buClr>
                <a:srgbClr val="00B0F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oxide’s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current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environmental </a:t>
            </a:r>
            <a:r>
              <a:rPr dirty="0" sz="1500">
                <a:latin typeface="Calibri"/>
                <a:cs typeface="Calibri"/>
              </a:rPr>
              <a:t>impact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thought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due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to </a:t>
            </a:r>
            <a:r>
              <a:rPr dirty="0" sz="1500">
                <a:latin typeface="Calibri"/>
                <a:cs typeface="Calibri"/>
              </a:rPr>
              <a:t>wastage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not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clinical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use</a:t>
            </a:r>
            <a:r>
              <a:rPr dirty="0" baseline="25000" sz="1500" spc="-30">
                <a:solidFill>
                  <a:srgbClr val="00B0F0"/>
                </a:solidFill>
                <a:latin typeface="Calibri"/>
                <a:cs typeface="Calibri"/>
              </a:rPr>
              <a:t>4</a:t>
            </a:r>
            <a:r>
              <a:rPr dirty="0" sz="1500" spc="-2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 marL="265430" marR="85090" indent="-227965">
              <a:lnSpc>
                <a:spcPct val="151400"/>
              </a:lnSpc>
              <a:spcBef>
                <a:spcPts val="65"/>
              </a:spcBef>
              <a:buClr>
                <a:srgbClr val="00B0F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As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hospital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project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focussed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on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quantifying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demand,</a:t>
            </a:r>
            <a:r>
              <a:rPr dirty="0" sz="1500" spc="-10">
                <a:latin typeface="Calibri"/>
                <a:cs typeface="Calibri"/>
              </a:rPr>
              <a:t> usage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wastage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</a:t>
            </a:r>
            <a:r>
              <a:rPr dirty="0" baseline="-19444" sz="150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highlight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potential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reducing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its </a:t>
            </a:r>
            <a:r>
              <a:rPr dirty="0" sz="1500">
                <a:latin typeface="Calibri"/>
                <a:cs typeface="Calibri"/>
              </a:rPr>
              <a:t>associated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carbon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footprint.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281922" y="7023733"/>
            <a:ext cx="6184900" cy="412115"/>
          </a:xfrm>
          <a:custGeom>
            <a:avLst/>
            <a:gdLst/>
            <a:ahLst/>
            <a:cxnLst/>
            <a:rect l="l" t="t" r="r" b="b"/>
            <a:pathLst>
              <a:path w="6184900" h="412115">
                <a:moveTo>
                  <a:pt x="6115646" y="0"/>
                </a:moveTo>
                <a:lnTo>
                  <a:pt x="68667" y="0"/>
                </a:lnTo>
                <a:lnTo>
                  <a:pt x="41938" y="5396"/>
                </a:lnTo>
                <a:lnTo>
                  <a:pt x="20112" y="20112"/>
                </a:lnTo>
                <a:lnTo>
                  <a:pt x="5396" y="41939"/>
                </a:lnTo>
                <a:lnTo>
                  <a:pt x="0" y="68667"/>
                </a:lnTo>
                <a:lnTo>
                  <a:pt x="0" y="343319"/>
                </a:lnTo>
                <a:lnTo>
                  <a:pt x="5396" y="370048"/>
                </a:lnTo>
                <a:lnTo>
                  <a:pt x="20112" y="391875"/>
                </a:lnTo>
                <a:lnTo>
                  <a:pt x="41938" y="406591"/>
                </a:lnTo>
                <a:lnTo>
                  <a:pt x="68667" y="411987"/>
                </a:lnTo>
                <a:lnTo>
                  <a:pt x="6115646" y="411987"/>
                </a:lnTo>
                <a:lnTo>
                  <a:pt x="6142375" y="406591"/>
                </a:lnTo>
                <a:lnTo>
                  <a:pt x="6164202" y="391875"/>
                </a:lnTo>
                <a:lnTo>
                  <a:pt x="6178918" y="370048"/>
                </a:lnTo>
                <a:lnTo>
                  <a:pt x="6184314" y="343319"/>
                </a:lnTo>
                <a:lnTo>
                  <a:pt x="6184314" y="68667"/>
                </a:lnTo>
                <a:lnTo>
                  <a:pt x="6178918" y="41939"/>
                </a:lnTo>
                <a:lnTo>
                  <a:pt x="6164202" y="20112"/>
                </a:lnTo>
                <a:lnTo>
                  <a:pt x="6142375" y="5396"/>
                </a:lnTo>
                <a:lnTo>
                  <a:pt x="6115646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3096269" y="7044647"/>
            <a:ext cx="55435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Aims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281922" y="9837790"/>
            <a:ext cx="6184900" cy="412115"/>
          </a:xfrm>
          <a:custGeom>
            <a:avLst/>
            <a:gdLst/>
            <a:ahLst/>
            <a:cxnLst/>
            <a:rect l="l" t="t" r="r" b="b"/>
            <a:pathLst>
              <a:path w="6184900" h="412115">
                <a:moveTo>
                  <a:pt x="6115646" y="0"/>
                </a:moveTo>
                <a:lnTo>
                  <a:pt x="68667" y="0"/>
                </a:lnTo>
                <a:lnTo>
                  <a:pt x="41938" y="5396"/>
                </a:lnTo>
                <a:lnTo>
                  <a:pt x="20112" y="20112"/>
                </a:lnTo>
                <a:lnTo>
                  <a:pt x="5396" y="41939"/>
                </a:lnTo>
                <a:lnTo>
                  <a:pt x="0" y="68668"/>
                </a:lnTo>
                <a:lnTo>
                  <a:pt x="0" y="343319"/>
                </a:lnTo>
                <a:lnTo>
                  <a:pt x="5396" y="370048"/>
                </a:lnTo>
                <a:lnTo>
                  <a:pt x="20112" y="391875"/>
                </a:lnTo>
                <a:lnTo>
                  <a:pt x="41938" y="406591"/>
                </a:lnTo>
                <a:lnTo>
                  <a:pt x="68667" y="411988"/>
                </a:lnTo>
                <a:lnTo>
                  <a:pt x="6115646" y="411988"/>
                </a:lnTo>
                <a:lnTo>
                  <a:pt x="6142375" y="406591"/>
                </a:lnTo>
                <a:lnTo>
                  <a:pt x="6164202" y="391875"/>
                </a:lnTo>
                <a:lnTo>
                  <a:pt x="6178918" y="370048"/>
                </a:lnTo>
                <a:lnTo>
                  <a:pt x="6184314" y="343319"/>
                </a:lnTo>
                <a:lnTo>
                  <a:pt x="6184314" y="68668"/>
                </a:lnTo>
                <a:lnTo>
                  <a:pt x="6178918" y="41939"/>
                </a:lnTo>
                <a:lnTo>
                  <a:pt x="6164202" y="20112"/>
                </a:lnTo>
                <a:lnTo>
                  <a:pt x="6142375" y="5396"/>
                </a:lnTo>
                <a:lnTo>
                  <a:pt x="6115646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2882642" y="9857873"/>
            <a:ext cx="98107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04588" y="10458715"/>
            <a:ext cx="6162040" cy="2738120"/>
          </a:xfrm>
          <a:custGeom>
            <a:avLst/>
            <a:gdLst/>
            <a:ahLst/>
            <a:cxnLst/>
            <a:rect l="l" t="t" r="r" b="b"/>
            <a:pathLst>
              <a:path w="6162040" h="2738119">
                <a:moveTo>
                  <a:pt x="0" y="456336"/>
                </a:moveTo>
                <a:lnTo>
                  <a:pt x="2356" y="409678"/>
                </a:lnTo>
                <a:lnTo>
                  <a:pt x="9271" y="364368"/>
                </a:lnTo>
                <a:lnTo>
                  <a:pt x="20515" y="320635"/>
                </a:lnTo>
                <a:lnTo>
                  <a:pt x="35861" y="278709"/>
                </a:lnTo>
                <a:lnTo>
                  <a:pt x="55077" y="238819"/>
                </a:lnTo>
                <a:lnTo>
                  <a:pt x="77934" y="201194"/>
                </a:lnTo>
                <a:lnTo>
                  <a:pt x="104204" y="166064"/>
                </a:lnTo>
                <a:lnTo>
                  <a:pt x="133657" y="133657"/>
                </a:lnTo>
                <a:lnTo>
                  <a:pt x="166063" y="104205"/>
                </a:lnTo>
                <a:lnTo>
                  <a:pt x="201193" y="77935"/>
                </a:lnTo>
                <a:lnTo>
                  <a:pt x="238818" y="55077"/>
                </a:lnTo>
                <a:lnTo>
                  <a:pt x="278709" y="35861"/>
                </a:lnTo>
                <a:lnTo>
                  <a:pt x="320635" y="20515"/>
                </a:lnTo>
                <a:lnTo>
                  <a:pt x="364367" y="9271"/>
                </a:lnTo>
                <a:lnTo>
                  <a:pt x="409677" y="2356"/>
                </a:lnTo>
                <a:lnTo>
                  <a:pt x="456335" y="0"/>
                </a:lnTo>
                <a:lnTo>
                  <a:pt x="5705314" y="0"/>
                </a:lnTo>
                <a:lnTo>
                  <a:pt x="5751971" y="2356"/>
                </a:lnTo>
                <a:lnTo>
                  <a:pt x="5797281" y="9271"/>
                </a:lnTo>
                <a:lnTo>
                  <a:pt x="5841014" y="20515"/>
                </a:lnTo>
                <a:lnTo>
                  <a:pt x="5882940" y="35861"/>
                </a:lnTo>
                <a:lnTo>
                  <a:pt x="5922830" y="55077"/>
                </a:lnTo>
                <a:lnTo>
                  <a:pt x="5960455" y="77935"/>
                </a:lnTo>
                <a:lnTo>
                  <a:pt x="5995585" y="104205"/>
                </a:lnTo>
                <a:lnTo>
                  <a:pt x="6027991" y="133657"/>
                </a:lnTo>
                <a:lnTo>
                  <a:pt x="6057444" y="166064"/>
                </a:lnTo>
                <a:lnTo>
                  <a:pt x="6083714" y="201194"/>
                </a:lnTo>
                <a:lnTo>
                  <a:pt x="6106572" y="238819"/>
                </a:lnTo>
                <a:lnTo>
                  <a:pt x="6125788" y="278709"/>
                </a:lnTo>
                <a:lnTo>
                  <a:pt x="6141133" y="320635"/>
                </a:lnTo>
                <a:lnTo>
                  <a:pt x="6152378" y="364368"/>
                </a:lnTo>
                <a:lnTo>
                  <a:pt x="6159293" y="409678"/>
                </a:lnTo>
                <a:lnTo>
                  <a:pt x="6161649" y="456336"/>
                </a:lnTo>
                <a:lnTo>
                  <a:pt x="6161649" y="2281641"/>
                </a:lnTo>
                <a:lnTo>
                  <a:pt x="6159293" y="2328299"/>
                </a:lnTo>
                <a:lnTo>
                  <a:pt x="6152378" y="2373609"/>
                </a:lnTo>
                <a:lnTo>
                  <a:pt x="6141133" y="2417342"/>
                </a:lnTo>
                <a:lnTo>
                  <a:pt x="6125788" y="2459268"/>
                </a:lnTo>
                <a:lnTo>
                  <a:pt x="6106572" y="2499158"/>
                </a:lnTo>
                <a:lnTo>
                  <a:pt x="6083714" y="2536783"/>
                </a:lnTo>
                <a:lnTo>
                  <a:pt x="6057444" y="2571913"/>
                </a:lnTo>
                <a:lnTo>
                  <a:pt x="6027991" y="2604320"/>
                </a:lnTo>
                <a:lnTo>
                  <a:pt x="5995585" y="2633772"/>
                </a:lnTo>
                <a:lnTo>
                  <a:pt x="5960455" y="2660042"/>
                </a:lnTo>
                <a:lnTo>
                  <a:pt x="5922830" y="2682900"/>
                </a:lnTo>
                <a:lnTo>
                  <a:pt x="5882940" y="2702116"/>
                </a:lnTo>
                <a:lnTo>
                  <a:pt x="5841014" y="2717461"/>
                </a:lnTo>
                <a:lnTo>
                  <a:pt x="5797281" y="2728706"/>
                </a:lnTo>
                <a:lnTo>
                  <a:pt x="5751971" y="2735621"/>
                </a:lnTo>
                <a:lnTo>
                  <a:pt x="5705314" y="2737977"/>
                </a:lnTo>
                <a:lnTo>
                  <a:pt x="456335" y="2737977"/>
                </a:lnTo>
                <a:lnTo>
                  <a:pt x="409677" y="2735621"/>
                </a:lnTo>
                <a:lnTo>
                  <a:pt x="364367" y="2728706"/>
                </a:lnTo>
                <a:lnTo>
                  <a:pt x="320635" y="2717461"/>
                </a:lnTo>
                <a:lnTo>
                  <a:pt x="278709" y="2702116"/>
                </a:lnTo>
                <a:lnTo>
                  <a:pt x="238818" y="2682900"/>
                </a:lnTo>
                <a:lnTo>
                  <a:pt x="201193" y="2660042"/>
                </a:lnTo>
                <a:lnTo>
                  <a:pt x="166063" y="2633772"/>
                </a:lnTo>
                <a:lnTo>
                  <a:pt x="133657" y="2604320"/>
                </a:lnTo>
                <a:lnTo>
                  <a:pt x="104204" y="2571913"/>
                </a:lnTo>
                <a:lnTo>
                  <a:pt x="77934" y="2536783"/>
                </a:lnTo>
                <a:lnTo>
                  <a:pt x="55077" y="2499158"/>
                </a:lnTo>
                <a:lnTo>
                  <a:pt x="35861" y="2459268"/>
                </a:lnTo>
                <a:lnTo>
                  <a:pt x="20515" y="2417342"/>
                </a:lnTo>
                <a:lnTo>
                  <a:pt x="9271" y="2373609"/>
                </a:lnTo>
                <a:lnTo>
                  <a:pt x="2356" y="2328299"/>
                </a:lnTo>
                <a:lnTo>
                  <a:pt x="0" y="2281641"/>
                </a:lnTo>
                <a:lnTo>
                  <a:pt x="0" y="456336"/>
                </a:lnTo>
                <a:close/>
              </a:path>
            </a:pathLst>
          </a:custGeom>
          <a:ln w="8432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60862" y="10564552"/>
            <a:ext cx="5691505" cy="2446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65430" marR="30480" indent="-227965">
              <a:lnSpc>
                <a:spcPct val="151000"/>
              </a:lnSpc>
              <a:spcBef>
                <a:spcPts val="100"/>
              </a:spcBef>
              <a:buClr>
                <a:srgbClr val="00B0F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1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week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(14</a:t>
            </a:r>
            <a:r>
              <a:rPr dirty="0" baseline="25000" sz="1500">
                <a:latin typeface="Calibri"/>
                <a:cs typeface="Calibri"/>
              </a:rPr>
              <a:t>th</a:t>
            </a:r>
            <a:r>
              <a:rPr dirty="0" sz="1500">
                <a:latin typeface="Calibri"/>
                <a:cs typeface="Calibri"/>
              </a:rPr>
              <a:t>-18</a:t>
            </a:r>
            <a:r>
              <a:rPr dirty="0" baseline="25000" sz="1500">
                <a:latin typeface="Calibri"/>
                <a:cs typeface="Calibri"/>
              </a:rPr>
              <a:t>th</a:t>
            </a:r>
            <a:r>
              <a:rPr dirty="0" baseline="25000" sz="1500" spc="16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November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2022)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prospective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data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collected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on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N</a:t>
            </a:r>
            <a:r>
              <a:rPr dirty="0" baseline="-19444" sz="1500" spc="-37">
                <a:latin typeface="Calibri"/>
                <a:cs typeface="Calibri"/>
              </a:rPr>
              <a:t>2</a:t>
            </a:r>
            <a:r>
              <a:rPr dirty="0" sz="1500" spc="-25">
                <a:latin typeface="Calibri"/>
                <a:cs typeface="Calibri"/>
              </a:rPr>
              <a:t>O </a:t>
            </a:r>
            <a:r>
              <a:rPr dirty="0" sz="1500">
                <a:latin typeface="Calibri"/>
                <a:cs typeface="Calibri"/>
              </a:rPr>
              <a:t>use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at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HGH.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Information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collected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from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anaesthetic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machines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the </a:t>
            </a:r>
            <a:r>
              <a:rPr dirty="0" sz="1500">
                <a:latin typeface="Calibri"/>
                <a:cs typeface="Calibri"/>
              </a:rPr>
              <a:t>fresh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gas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usage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</a:t>
            </a:r>
            <a:r>
              <a:rPr dirty="0" baseline="-19444" sz="150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both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in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anaesthetic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rooms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theatres.</a:t>
            </a:r>
            <a:endParaRPr sz="1500">
              <a:latin typeface="Calibri"/>
              <a:cs typeface="Calibri"/>
            </a:endParaRPr>
          </a:p>
          <a:p>
            <a:pPr algn="just" marL="265430" marR="247015" indent="-227965">
              <a:lnSpc>
                <a:spcPct val="151400"/>
              </a:lnSpc>
              <a:buClr>
                <a:srgbClr val="00B0F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procurement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data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gained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from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BOC/Air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Liquide-how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many </a:t>
            </a:r>
            <a:r>
              <a:rPr dirty="0" sz="1500">
                <a:latin typeface="Calibri"/>
                <a:cs typeface="Calibri"/>
              </a:rPr>
              <a:t>cylinders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were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exchanged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across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all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manifolds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in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2022.</a:t>
            </a:r>
            <a:endParaRPr sz="1500">
              <a:latin typeface="Calibri"/>
              <a:cs typeface="Calibri"/>
            </a:endParaRPr>
          </a:p>
          <a:p>
            <a:pPr algn="just" marL="265430" marR="130175" indent="-227965">
              <a:lnSpc>
                <a:spcPct val="151400"/>
              </a:lnSpc>
              <a:buClr>
                <a:srgbClr val="00B0F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 spc="-10">
                <a:latin typeface="Calibri"/>
                <a:cs typeface="Calibri"/>
              </a:rPr>
              <a:t>Percentage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wastage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10">
                <a:latin typeface="Calibri"/>
                <a:cs typeface="Calibri"/>
              </a:rPr>
              <a:t> environmental </a:t>
            </a:r>
            <a:r>
              <a:rPr dirty="0" sz="1500">
                <a:latin typeface="Calibri"/>
                <a:cs typeface="Calibri"/>
              </a:rPr>
              <a:t>impact</a:t>
            </a:r>
            <a:r>
              <a:rPr dirty="0" sz="1500" spc="-10">
                <a:latin typeface="Calibri"/>
                <a:cs typeface="Calibri"/>
              </a:rPr>
              <a:t> calculated (KGCO</a:t>
            </a:r>
            <a:r>
              <a:rPr dirty="0" baseline="-19444" sz="1500" spc="-15">
                <a:latin typeface="Calibri"/>
                <a:cs typeface="Calibri"/>
              </a:rPr>
              <a:t>2</a:t>
            </a:r>
            <a:r>
              <a:rPr dirty="0" sz="1500" spc="-10">
                <a:latin typeface="Calibri"/>
                <a:cs typeface="Calibri"/>
              </a:rPr>
              <a:t>e).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304588" y="7665198"/>
            <a:ext cx="6162040" cy="1964055"/>
          </a:xfrm>
          <a:custGeom>
            <a:avLst/>
            <a:gdLst/>
            <a:ahLst/>
            <a:cxnLst/>
            <a:rect l="l" t="t" r="r" b="b"/>
            <a:pathLst>
              <a:path w="6162040" h="1964054">
                <a:moveTo>
                  <a:pt x="0" y="327281"/>
                </a:moveTo>
                <a:lnTo>
                  <a:pt x="3548" y="278917"/>
                </a:lnTo>
                <a:lnTo>
                  <a:pt x="13856" y="232757"/>
                </a:lnTo>
                <a:lnTo>
                  <a:pt x="30418" y="189307"/>
                </a:lnTo>
                <a:lnTo>
                  <a:pt x="52726" y="149073"/>
                </a:lnTo>
                <a:lnTo>
                  <a:pt x="80276" y="112560"/>
                </a:lnTo>
                <a:lnTo>
                  <a:pt x="112560" y="80276"/>
                </a:lnTo>
                <a:lnTo>
                  <a:pt x="149072" y="52726"/>
                </a:lnTo>
                <a:lnTo>
                  <a:pt x="189307" y="30418"/>
                </a:lnTo>
                <a:lnTo>
                  <a:pt x="232757" y="13856"/>
                </a:lnTo>
                <a:lnTo>
                  <a:pt x="278917" y="3548"/>
                </a:lnTo>
                <a:lnTo>
                  <a:pt x="327280" y="0"/>
                </a:lnTo>
                <a:lnTo>
                  <a:pt x="5834369" y="0"/>
                </a:lnTo>
                <a:lnTo>
                  <a:pt x="5882732" y="3548"/>
                </a:lnTo>
                <a:lnTo>
                  <a:pt x="5928892" y="13856"/>
                </a:lnTo>
                <a:lnTo>
                  <a:pt x="5972342" y="30418"/>
                </a:lnTo>
                <a:lnTo>
                  <a:pt x="6012576" y="52726"/>
                </a:lnTo>
                <a:lnTo>
                  <a:pt x="6049089" y="80276"/>
                </a:lnTo>
                <a:lnTo>
                  <a:pt x="6081373" y="112560"/>
                </a:lnTo>
                <a:lnTo>
                  <a:pt x="6108922" y="149073"/>
                </a:lnTo>
                <a:lnTo>
                  <a:pt x="6131231" y="189307"/>
                </a:lnTo>
                <a:lnTo>
                  <a:pt x="6147792" y="232757"/>
                </a:lnTo>
                <a:lnTo>
                  <a:pt x="6158100" y="278917"/>
                </a:lnTo>
                <a:lnTo>
                  <a:pt x="6161649" y="327281"/>
                </a:lnTo>
                <a:lnTo>
                  <a:pt x="6161649" y="1636371"/>
                </a:lnTo>
                <a:lnTo>
                  <a:pt x="6158100" y="1684734"/>
                </a:lnTo>
                <a:lnTo>
                  <a:pt x="6147792" y="1730894"/>
                </a:lnTo>
                <a:lnTo>
                  <a:pt x="6131231" y="1774344"/>
                </a:lnTo>
                <a:lnTo>
                  <a:pt x="6108922" y="1814579"/>
                </a:lnTo>
                <a:lnTo>
                  <a:pt x="6081373" y="1851091"/>
                </a:lnTo>
                <a:lnTo>
                  <a:pt x="6049089" y="1883375"/>
                </a:lnTo>
                <a:lnTo>
                  <a:pt x="6012576" y="1910925"/>
                </a:lnTo>
                <a:lnTo>
                  <a:pt x="5972342" y="1933234"/>
                </a:lnTo>
                <a:lnTo>
                  <a:pt x="5928892" y="1949795"/>
                </a:lnTo>
                <a:lnTo>
                  <a:pt x="5882732" y="1960103"/>
                </a:lnTo>
                <a:lnTo>
                  <a:pt x="5834369" y="1963652"/>
                </a:lnTo>
                <a:lnTo>
                  <a:pt x="327280" y="1963652"/>
                </a:lnTo>
                <a:lnTo>
                  <a:pt x="278917" y="1960103"/>
                </a:lnTo>
                <a:lnTo>
                  <a:pt x="232757" y="1949795"/>
                </a:lnTo>
                <a:lnTo>
                  <a:pt x="189307" y="1933234"/>
                </a:lnTo>
                <a:lnTo>
                  <a:pt x="149072" y="1910925"/>
                </a:lnTo>
                <a:lnTo>
                  <a:pt x="112560" y="1883375"/>
                </a:lnTo>
                <a:lnTo>
                  <a:pt x="80276" y="1851091"/>
                </a:lnTo>
                <a:lnTo>
                  <a:pt x="52726" y="1814579"/>
                </a:lnTo>
                <a:lnTo>
                  <a:pt x="30418" y="1774344"/>
                </a:lnTo>
                <a:lnTo>
                  <a:pt x="13856" y="1730894"/>
                </a:lnTo>
                <a:lnTo>
                  <a:pt x="3548" y="1684734"/>
                </a:lnTo>
                <a:lnTo>
                  <a:pt x="0" y="1636371"/>
                </a:lnTo>
                <a:lnTo>
                  <a:pt x="0" y="327281"/>
                </a:lnTo>
                <a:close/>
              </a:path>
            </a:pathLst>
          </a:custGeom>
          <a:ln w="8432">
            <a:solidFill>
              <a:srgbClr val="70AD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448462" y="7733111"/>
            <a:ext cx="5846445" cy="1753870"/>
          </a:xfrm>
          <a:prstGeom prst="rect">
            <a:avLst/>
          </a:prstGeom>
        </p:spPr>
        <p:txBody>
          <a:bodyPr wrap="square" lIns="0" tIns="12954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1020"/>
              </a:spcBef>
              <a:buClr>
                <a:srgbClr val="92D050"/>
              </a:buClr>
              <a:buFont typeface="Courier New"/>
              <a:buChar char="o"/>
              <a:tabLst>
                <a:tab pos="240029" algn="l"/>
              </a:tabLst>
            </a:pPr>
            <a:r>
              <a:rPr dirty="0" sz="1500" spc="-60">
                <a:latin typeface="Calibri"/>
                <a:cs typeface="Calibri"/>
              </a:rPr>
              <a:t>To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quantify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demand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usage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for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within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HGH.</a:t>
            </a:r>
            <a:endParaRPr sz="1500">
              <a:latin typeface="Calibri"/>
              <a:cs typeface="Calibri"/>
            </a:endParaRPr>
          </a:p>
          <a:p>
            <a:pPr marL="240029" marR="1097280" indent="-227965">
              <a:lnSpc>
                <a:spcPct val="151400"/>
              </a:lnSpc>
              <a:buClr>
                <a:srgbClr val="92D050"/>
              </a:buClr>
              <a:buFont typeface="Courier New"/>
              <a:buChar char="o"/>
              <a:tabLst>
                <a:tab pos="240029" algn="l"/>
              </a:tabLst>
            </a:pPr>
            <a:r>
              <a:rPr dirty="0" sz="1500" spc="-60">
                <a:latin typeface="Calibri"/>
                <a:cs typeface="Calibri"/>
              </a:rPr>
              <a:t>To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identify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wastage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potential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reduce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its </a:t>
            </a:r>
            <a:r>
              <a:rPr dirty="0" sz="1500" spc="-10">
                <a:latin typeface="Calibri"/>
                <a:cs typeface="Calibri"/>
              </a:rPr>
              <a:t>environmental</a:t>
            </a:r>
            <a:r>
              <a:rPr dirty="0" sz="1500" spc="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impact.</a:t>
            </a:r>
            <a:endParaRPr sz="1500">
              <a:latin typeface="Calibri"/>
              <a:cs typeface="Calibri"/>
            </a:endParaRPr>
          </a:p>
          <a:p>
            <a:pPr marL="240029" marR="5080" indent="-227965">
              <a:lnSpc>
                <a:spcPts val="2730"/>
              </a:lnSpc>
              <a:spcBef>
                <a:spcPts val="80"/>
              </a:spcBef>
              <a:buClr>
                <a:srgbClr val="92D050"/>
              </a:buClr>
              <a:buFont typeface="Courier New"/>
              <a:buChar char="o"/>
              <a:tabLst>
                <a:tab pos="240029" algn="l"/>
              </a:tabLst>
            </a:pPr>
            <a:r>
              <a:rPr dirty="0" sz="1500" spc="-60">
                <a:latin typeface="Calibri"/>
                <a:cs typeface="Calibri"/>
              </a:rPr>
              <a:t>To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develop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case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for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mitigation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HGH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in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line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with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NHS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pledge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to </a:t>
            </a:r>
            <a:r>
              <a:rPr dirty="0" sz="1500">
                <a:latin typeface="Calibri"/>
                <a:cs typeface="Calibri"/>
              </a:rPr>
              <a:t>be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net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zero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by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2040.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6959364" y="1865886"/>
            <a:ext cx="6184900" cy="412115"/>
          </a:xfrm>
          <a:custGeom>
            <a:avLst/>
            <a:gdLst/>
            <a:ahLst/>
            <a:cxnLst/>
            <a:rect l="l" t="t" r="r" b="b"/>
            <a:pathLst>
              <a:path w="6184900" h="412114">
                <a:moveTo>
                  <a:pt x="6115645" y="0"/>
                </a:moveTo>
                <a:lnTo>
                  <a:pt x="68667" y="0"/>
                </a:lnTo>
                <a:lnTo>
                  <a:pt x="41939" y="5395"/>
                </a:lnTo>
                <a:lnTo>
                  <a:pt x="20112" y="20110"/>
                </a:lnTo>
                <a:lnTo>
                  <a:pt x="5396" y="41937"/>
                </a:lnTo>
                <a:lnTo>
                  <a:pt x="0" y="68669"/>
                </a:lnTo>
                <a:lnTo>
                  <a:pt x="0" y="343321"/>
                </a:lnTo>
                <a:lnTo>
                  <a:pt x="5396" y="370048"/>
                </a:lnTo>
                <a:lnTo>
                  <a:pt x="20112" y="391872"/>
                </a:lnTo>
                <a:lnTo>
                  <a:pt x="41939" y="406586"/>
                </a:lnTo>
                <a:lnTo>
                  <a:pt x="68667" y="411982"/>
                </a:lnTo>
                <a:lnTo>
                  <a:pt x="6115645" y="411982"/>
                </a:lnTo>
                <a:lnTo>
                  <a:pt x="6142373" y="406586"/>
                </a:lnTo>
                <a:lnTo>
                  <a:pt x="6164200" y="391872"/>
                </a:lnTo>
                <a:lnTo>
                  <a:pt x="6178917" y="370048"/>
                </a:lnTo>
                <a:lnTo>
                  <a:pt x="6184314" y="343321"/>
                </a:lnTo>
                <a:lnTo>
                  <a:pt x="6184314" y="68669"/>
                </a:lnTo>
                <a:lnTo>
                  <a:pt x="6178917" y="41937"/>
                </a:lnTo>
                <a:lnTo>
                  <a:pt x="6164200" y="20110"/>
                </a:lnTo>
                <a:lnTo>
                  <a:pt x="6142373" y="5395"/>
                </a:lnTo>
                <a:lnTo>
                  <a:pt x="6115645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7556453" y="3244315"/>
            <a:ext cx="5327015" cy="1952625"/>
            <a:chOff x="7556453" y="3244315"/>
            <a:chExt cx="5327015" cy="1952625"/>
          </a:xfrm>
        </p:grpSpPr>
        <p:sp>
          <p:nvSpPr>
            <p:cNvPr id="17" name="object 17" descr=""/>
            <p:cNvSpPr/>
            <p:nvPr/>
          </p:nvSpPr>
          <p:spPr>
            <a:xfrm>
              <a:off x="8012621" y="3244315"/>
              <a:ext cx="4414520" cy="1949450"/>
            </a:xfrm>
            <a:custGeom>
              <a:avLst/>
              <a:gdLst/>
              <a:ahLst/>
              <a:cxnLst/>
              <a:rect l="l" t="t" r="r" b="b"/>
              <a:pathLst>
                <a:path w="4414520" h="1949450">
                  <a:moveTo>
                    <a:pt x="418947" y="1928787"/>
                  </a:moveTo>
                  <a:lnTo>
                    <a:pt x="0" y="1928787"/>
                  </a:lnTo>
                  <a:lnTo>
                    <a:pt x="0" y="1949043"/>
                  </a:lnTo>
                  <a:lnTo>
                    <a:pt x="418947" y="1949043"/>
                  </a:lnTo>
                  <a:lnTo>
                    <a:pt x="418947" y="1928787"/>
                  </a:lnTo>
                  <a:close/>
                </a:path>
                <a:path w="4414520" h="1949450">
                  <a:moveTo>
                    <a:pt x="1750682" y="1936877"/>
                  </a:moveTo>
                  <a:lnTo>
                    <a:pt x="1331734" y="1936877"/>
                  </a:lnTo>
                  <a:lnTo>
                    <a:pt x="1331734" y="1949043"/>
                  </a:lnTo>
                  <a:lnTo>
                    <a:pt x="1750682" y="1949043"/>
                  </a:lnTo>
                  <a:lnTo>
                    <a:pt x="1750682" y="1936877"/>
                  </a:lnTo>
                  <a:close/>
                </a:path>
                <a:path w="4414520" h="1949450">
                  <a:moveTo>
                    <a:pt x="3082404" y="1918665"/>
                  </a:moveTo>
                  <a:lnTo>
                    <a:pt x="2663456" y="1918665"/>
                  </a:lnTo>
                  <a:lnTo>
                    <a:pt x="2663456" y="1949043"/>
                  </a:lnTo>
                  <a:lnTo>
                    <a:pt x="3082404" y="1949043"/>
                  </a:lnTo>
                  <a:lnTo>
                    <a:pt x="3082404" y="1918665"/>
                  </a:lnTo>
                  <a:close/>
                </a:path>
                <a:path w="4414520" h="1949450">
                  <a:moveTo>
                    <a:pt x="4414139" y="0"/>
                  </a:moveTo>
                  <a:lnTo>
                    <a:pt x="3995191" y="0"/>
                  </a:lnTo>
                  <a:lnTo>
                    <a:pt x="3995191" y="1949043"/>
                  </a:lnTo>
                  <a:lnTo>
                    <a:pt x="4414139" y="1949043"/>
                  </a:lnTo>
                  <a:lnTo>
                    <a:pt x="4414139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556453" y="5193351"/>
              <a:ext cx="5327015" cy="0"/>
            </a:xfrm>
            <a:custGeom>
              <a:avLst/>
              <a:gdLst/>
              <a:ahLst/>
              <a:cxnLst/>
              <a:rect l="l" t="t" r="r" b="b"/>
              <a:pathLst>
                <a:path w="5327015" h="0">
                  <a:moveTo>
                    <a:pt x="0" y="0"/>
                  </a:moveTo>
                  <a:lnTo>
                    <a:pt x="5326656" y="0"/>
                  </a:lnTo>
                </a:path>
              </a:pathLst>
            </a:custGeom>
            <a:ln w="632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8081384" y="4908755"/>
            <a:ext cx="28194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25">
                <a:solidFill>
                  <a:srgbClr val="404040"/>
                </a:solidFill>
                <a:latin typeface="Calibri"/>
                <a:cs typeface="Calibri"/>
              </a:rPr>
              <a:t>206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9413044" y="4916851"/>
            <a:ext cx="28194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25">
                <a:solidFill>
                  <a:srgbClr val="404040"/>
                </a:solidFill>
                <a:latin typeface="Calibri"/>
                <a:cs typeface="Calibri"/>
              </a:rPr>
              <a:t>120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0744713" y="4898636"/>
            <a:ext cx="28194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25">
                <a:solidFill>
                  <a:srgbClr val="404040"/>
                </a:solidFill>
                <a:latin typeface="Calibri"/>
                <a:cs typeface="Calibri"/>
              </a:rPr>
              <a:t>326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777241" y="2549560"/>
            <a:ext cx="4687570" cy="6584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00" spc="-10" b="1">
                <a:latin typeface="Calibri"/>
                <a:cs typeface="Calibri"/>
              </a:rPr>
              <a:t>Volume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of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nitrous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oxide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usage/week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at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HGH</a:t>
            </a:r>
            <a:r>
              <a:rPr dirty="0" sz="1600" spc="-5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(Litres)</a:t>
            </a:r>
            <a:endParaRPr sz="16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1505"/>
              </a:spcBef>
            </a:pPr>
            <a:r>
              <a:rPr dirty="0" sz="1300" spc="-10">
                <a:solidFill>
                  <a:srgbClr val="404040"/>
                </a:solidFill>
                <a:latin typeface="Calibri"/>
                <a:cs typeface="Calibri"/>
              </a:rPr>
              <a:t>20,769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301841" y="5056501"/>
            <a:ext cx="111125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10">
                <a:latin typeface="Calibri"/>
                <a:cs typeface="Calibri"/>
              </a:rPr>
              <a:t>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045437" y="4586955"/>
            <a:ext cx="36322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20">
                <a:latin typeface="Calibri"/>
                <a:cs typeface="Calibri"/>
              </a:rPr>
              <a:t>5000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959969" y="4117411"/>
            <a:ext cx="45720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10">
                <a:latin typeface="Calibri"/>
                <a:cs typeface="Calibri"/>
              </a:rPr>
              <a:t>10000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6959969" y="3647865"/>
            <a:ext cx="45720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10">
                <a:latin typeface="Calibri"/>
                <a:cs typeface="Calibri"/>
              </a:rPr>
              <a:t>15000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959969" y="3180343"/>
            <a:ext cx="45720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10">
                <a:latin typeface="Calibri"/>
                <a:cs typeface="Calibri"/>
              </a:rPr>
              <a:t>20000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6959969" y="2710798"/>
            <a:ext cx="457200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10">
                <a:latin typeface="Calibri"/>
                <a:cs typeface="Calibri"/>
              </a:rPr>
              <a:t>25000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7582259" y="5279130"/>
            <a:ext cx="1282065" cy="434340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494030" marR="5080" indent="-481965">
              <a:lnSpc>
                <a:spcPct val="104200"/>
              </a:lnSpc>
              <a:spcBef>
                <a:spcPts val="60"/>
              </a:spcBef>
            </a:pPr>
            <a:r>
              <a:rPr dirty="0" sz="1300">
                <a:latin typeface="Calibri"/>
                <a:cs typeface="Calibri"/>
              </a:rPr>
              <a:t>Anaesthetic</a:t>
            </a:r>
            <a:r>
              <a:rPr dirty="0" sz="1300" spc="114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Room (AR)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9118272" y="5279130"/>
            <a:ext cx="869315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>
                <a:latin typeface="Calibri"/>
                <a:cs typeface="Calibri"/>
              </a:rPr>
              <a:t>Theatre</a:t>
            </a:r>
            <a:r>
              <a:rPr dirty="0" sz="1300" spc="75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(Th)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0407185" y="5279130"/>
            <a:ext cx="953769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>
                <a:latin typeface="Calibri"/>
                <a:cs typeface="Calibri"/>
              </a:rPr>
              <a:t>Total</a:t>
            </a:r>
            <a:r>
              <a:rPr dirty="0" sz="1300" spc="6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(AR+Th)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1693038" y="5279130"/>
            <a:ext cx="1052195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>
                <a:latin typeface="Calibri"/>
                <a:cs typeface="Calibri"/>
              </a:rPr>
              <a:t>Manifold</a:t>
            </a:r>
            <a:r>
              <a:rPr dirty="0" sz="1300" spc="7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Input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33" name="object 33" descr=""/>
          <p:cNvSpPr/>
          <p:nvPr/>
        </p:nvSpPr>
        <p:spPr>
          <a:xfrm>
            <a:off x="6959365" y="5963149"/>
            <a:ext cx="6184900" cy="4286885"/>
          </a:xfrm>
          <a:custGeom>
            <a:avLst/>
            <a:gdLst/>
            <a:ahLst/>
            <a:cxnLst/>
            <a:rect l="l" t="t" r="r" b="b"/>
            <a:pathLst>
              <a:path w="6184900" h="4286884">
                <a:moveTo>
                  <a:pt x="0" y="714449"/>
                </a:moveTo>
                <a:lnTo>
                  <a:pt x="1648" y="665534"/>
                </a:lnTo>
                <a:lnTo>
                  <a:pt x="6522" y="617503"/>
                </a:lnTo>
                <a:lnTo>
                  <a:pt x="14515" y="570463"/>
                </a:lnTo>
                <a:lnTo>
                  <a:pt x="25520" y="524520"/>
                </a:lnTo>
                <a:lnTo>
                  <a:pt x="39432" y="479781"/>
                </a:lnTo>
                <a:lnTo>
                  <a:pt x="56144" y="436353"/>
                </a:lnTo>
                <a:lnTo>
                  <a:pt x="75550" y="394341"/>
                </a:lnTo>
                <a:lnTo>
                  <a:pt x="97543" y="353853"/>
                </a:lnTo>
                <a:lnTo>
                  <a:pt x="122016" y="314993"/>
                </a:lnTo>
                <a:lnTo>
                  <a:pt x="148864" y="277870"/>
                </a:lnTo>
                <a:lnTo>
                  <a:pt x="177980" y="242589"/>
                </a:lnTo>
                <a:lnTo>
                  <a:pt x="209257" y="209257"/>
                </a:lnTo>
                <a:lnTo>
                  <a:pt x="242589" y="177980"/>
                </a:lnTo>
                <a:lnTo>
                  <a:pt x="277870" y="148864"/>
                </a:lnTo>
                <a:lnTo>
                  <a:pt x="314993" y="122016"/>
                </a:lnTo>
                <a:lnTo>
                  <a:pt x="353852" y="97543"/>
                </a:lnTo>
                <a:lnTo>
                  <a:pt x="394341" y="75550"/>
                </a:lnTo>
                <a:lnTo>
                  <a:pt x="436353" y="56144"/>
                </a:lnTo>
                <a:lnTo>
                  <a:pt x="479781" y="39432"/>
                </a:lnTo>
                <a:lnTo>
                  <a:pt x="524520" y="25520"/>
                </a:lnTo>
                <a:lnTo>
                  <a:pt x="570462" y="14515"/>
                </a:lnTo>
                <a:lnTo>
                  <a:pt x="617502" y="6522"/>
                </a:lnTo>
                <a:lnTo>
                  <a:pt x="665533" y="1648"/>
                </a:lnTo>
                <a:lnTo>
                  <a:pt x="714448" y="0"/>
                </a:lnTo>
                <a:lnTo>
                  <a:pt x="5469864" y="0"/>
                </a:lnTo>
                <a:lnTo>
                  <a:pt x="5518780" y="1648"/>
                </a:lnTo>
                <a:lnTo>
                  <a:pt x="5566811" y="6522"/>
                </a:lnTo>
                <a:lnTo>
                  <a:pt x="5613851" y="14515"/>
                </a:lnTo>
                <a:lnTo>
                  <a:pt x="5659793" y="25520"/>
                </a:lnTo>
                <a:lnTo>
                  <a:pt x="5704532" y="39432"/>
                </a:lnTo>
                <a:lnTo>
                  <a:pt x="5747960" y="56144"/>
                </a:lnTo>
                <a:lnTo>
                  <a:pt x="5789972" y="75550"/>
                </a:lnTo>
                <a:lnTo>
                  <a:pt x="5830461" y="97543"/>
                </a:lnTo>
                <a:lnTo>
                  <a:pt x="5869320" y="122016"/>
                </a:lnTo>
                <a:lnTo>
                  <a:pt x="5906443" y="148864"/>
                </a:lnTo>
                <a:lnTo>
                  <a:pt x="5941724" y="177980"/>
                </a:lnTo>
                <a:lnTo>
                  <a:pt x="5975056" y="209257"/>
                </a:lnTo>
                <a:lnTo>
                  <a:pt x="6006334" y="242589"/>
                </a:lnTo>
                <a:lnTo>
                  <a:pt x="6035449" y="277870"/>
                </a:lnTo>
                <a:lnTo>
                  <a:pt x="6062297" y="314993"/>
                </a:lnTo>
                <a:lnTo>
                  <a:pt x="6086771" y="353853"/>
                </a:lnTo>
                <a:lnTo>
                  <a:pt x="6108763" y="394341"/>
                </a:lnTo>
                <a:lnTo>
                  <a:pt x="6128169" y="436353"/>
                </a:lnTo>
                <a:lnTo>
                  <a:pt x="6144881" y="479781"/>
                </a:lnTo>
                <a:lnTo>
                  <a:pt x="6158793" y="524520"/>
                </a:lnTo>
                <a:lnTo>
                  <a:pt x="6169799" y="570463"/>
                </a:lnTo>
                <a:lnTo>
                  <a:pt x="6177792" y="617503"/>
                </a:lnTo>
                <a:lnTo>
                  <a:pt x="6182666" y="665534"/>
                </a:lnTo>
                <a:lnTo>
                  <a:pt x="6184314" y="714449"/>
                </a:lnTo>
                <a:lnTo>
                  <a:pt x="6184314" y="3572179"/>
                </a:lnTo>
                <a:lnTo>
                  <a:pt x="6182666" y="3621094"/>
                </a:lnTo>
                <a:lnTo>
                  <a:pt x="6177792" y="3669125"/>
                </a:lnTo>
                <a:lnTo>
                  <a:pt x="6169799" y="3716165"/>
                </a:lnTo>
                <a:lnTo>
                  <a:pt x="6158793" y="3762108"/>
                </a:lnTo>
                <a:lnTo>
                  <a:pt x="6144881" y="3806846"/>
                </a:lnTo>
                <a:lnTo>
                  <a:pt x="6128169" y="3850275"/>
                </a:lnTo>
                <a:lnTo>
                  <a:pt x="6108763" y="3892286"/>
                </a:lnTo>
                <a:lnTo>
                  <a:pt x="6086771" y="3932775"/>
                </a:lnTo>
                <a:lnTo>
                  <a:pt x="6062297" y="3971634"/>
                </a:lnTo>
                <a:lnTo>
                  <a:pt x="6035449" y="4008757"/>
                </a:lnTo>
                <a:lnTo>
                  <a:pt x="6006334" y="4044038"/>
                </a:lnTo>
                <a:lnTo>
                  <a:pt x="5975056" y="4077371"/>
                </a:lnTo>
                <a:lnTo>
                  <a:pt x="5941724" y="4108648"/>
                </a:lnTo>
                <a:lnTo>
                  <a:pt x="5906443" y="4137764"/>
                </a:lnTo>
                <a:lnTo>
                  <a:pt x="5869320" y="4164611"/>
                </a:lnTo>
                <a:lnTo>
                  <a:pt x="5830461" y="4189085"/>
                </a:lnTo>
                <a:lnTo>
                  <a:pt x="5789972" y="4211078"/>
                </a:lnTo>
                <a:lnTo>
                  <a:pt x="5747960" y="4230483"/>
                </a:lnTo>
                <a:lnTo>
                  <a:pt x="5704532" y="4247195"/>
                </a:lnTo>
                <a:lnTo>
                  <a:pt x="5659793" y="4261107"/>
                </a:lnTo>
                <a:lnTo>
                  <a:pt x="5613851" y="4272113"/>
                </a:lnTo>
                <a:lnTo>
                  <a:pt x="5566811" y="4280106"/>
                </a:lnTo>
                <a:lnTo>
                  <a:pt x="5518780" y="4284980"/>
                </a:lnTo>
                <a:lnTo>
                  <a:pt x="5469864" y="4286628"/>
                </a:lnTo>
                <a:lnTo>
                  <a:pt x="714448" y="4286628"/>
                </a:lnTo>
                <a:lnTo>
                  <a:pt x="665533" y="4284980"/>
                </a:lnTo>
                <a:lnTo>
                  <a:pt x="617502" y="4280106"/>
                </a:lnTo>
                <a:lnTo>
                  <a:pt x="570462" y="4272113"/>
                </a:lnTo>
                <a:lnTo>
                  <a:pt x="524520" y="4261107"/>
                </a:lnTo>
                <a:lnTo>
                  <a:pt x="479781" y="4247195"/>
                </a:lnTo>
                <a:lnTo>
                  <a:pt x="436353" y="4230483"/>
                </a:lnTo>
                <a:lnTo>
                  <a:pt x="394341" y="4211078"/>
                </a:lnTo>
                <a:lnTo>
                  <a:pt x="353852" y="4189085"/>
                </a:lnTo>
                <a:lnTo>
                  <a:pt x="314993" y="4164611"/>
                </a:lnTo>
                <a:lnTo>
                  <a:pt x="277870" y="4137764"/>
                </a:lnTo>
                <a:lnTo>
                  <a:pt x="242589" y="4108648"/>
                </a:lnTo>
                <a:lnTo>
                  <a:pt x="209257" y="4077371"/>
                </a:lnTo>
                <a:lnTo>
                  <a:pt x="177980" y="4044038"/>
                </a:lnTo>
                <a:lnTo>
                  <a:pt x="148864" y="4008757"/>
                </a:lnTo>
                <a:lnTo>
                  <a:pt x="122016" y="3971634"/>
                </a:lnTo>
                <a:lnTo>
                  <a:pt x="97543" y="3932775"/>
                </a:lnTo>
                <a:lnTo>
                  <a:pt x="75550" y="3892286"/>
                </a:lnTo>
                <a:lnTo>
                  <a:pt x="56144" y="3850275"/>
                </a:lnTo>
                <a:lnTo>
                  <a:pt x="39432" y="3806846"/>
                </a:lnTo>
                <a:lnTo>
                  <a:pt x="25520" y="3762108"/>
                </a:lnTo>
                <a:lnTo>
                  <a:pt x="14515" y="3716165"/>
                </a:lnTo>
                <a:lnTo>
                  <a:pt x="6522" y="3669125"/>
                </a:lnTo>
                <a:lnTo>
                  <a:pt x="1648" y="3621094"/>
                </a:lnTo>
                <a:lnTo>
                  <a:pt x="0" y="3572179"/>
                </a:lnTo>
                <a:lnTo>
                  <a:pt x="0" y="714449"/>
                </a:lnTo>
                <a:close/>
              </a:path>
            </a:pathLst>
          </a:custGeom>
          <a:ln w="8432">
            <a:solidFill>
              <a:srgbClr val="70AD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7216638" y="6257687"/>
            <a:ext cx="4853940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0" spc="-25">
                <a:latin typeface="Calibri"/>
                <a:cs typeface="Calibri"/>
              </a:rPr>
              <a:t>Total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89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cases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recorded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during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week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(96%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capture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rate)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7191238" y="6838546"/>
            <a:ext cx="5347335" cy="1059815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0"/>
              </a:spcBef>
            </a:pPr>
            <a:r>
              <a:rPr dirty="0" sz="1500">
                <a:latin typeface="Calibri"/>
                <a:cs typeface="Calibri"/>
              </a:rPr>
              <a:t>Weekly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</a:t>
            </a:r>
            <a:r>
              <a:rPr dirty="0" baseline="-16666" sz="150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data:</a:t>
            </a:r>
            <a:endParaRPr sz="1500">
              <a:latin typeface="Calibri"/>
              <a:cs typeface="Calibri"/>
            </a:endParaRPr>
          </a:p>
          <a:p>
            <a:pPr marL="265430" indent="-227329">
              <a:lnSpc>
                <a:spcPct val="100000"/>
              </a:lnSpc>
              <a:spcBef>
                <a:spcPts val="910"/>
              </a:spcBef>
              <a:buClr>
                <a:srgbClr val="92D05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 b="1">
                <a:latin typeface="Calibri"/>
                <a:cs typeface="Calibri"/>
              </a:rPr>
              <a:t>326/20,769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litres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being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used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clinically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(1.57%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manifold</a:t>
            </a:r>
            <a:r>
              <a:rPr dirty="0" sz="1500" spc="-10">
                <a:latin typeface="Calibri"/>
                <a:cs typeface="Calibri"/>
              </a:rPr>
              <a:t> input).</a:t>
            </a:r>
            <a:endParaRPr sz="1500">
              <a:latin typeface="Calibri"/>
              <a:cs typeface="Calibri"/>
            </a:endParaRPr>
          </a:p>
          <a:p>
            <a:pPr marL="254000" indent="-215900">
              <a:lnSpc>
                <a:spcPct val="100000"/>
              </a:lnSpc>
              <a:spcBef>
                <a:spcPts val="925"/>
              </a:spcBef>
              <a:buClr>
                <a:srgbClr val="92D050"/>
              </a:buClr>
              <a:buFont typeface="Courier New"/>
              <a:buChar char="o"/>
              <a:tabLst>
                <a:tab pos="254000" algn="l"/>
              </a:tabLst>
            </a:pPr>
            <a:r>
              <a:rPr dirty="0" sz="1500" b="1">
                <a:latin typeface="Calibri"/>
                <a:cs typeface="Calibri"/>
              </a:rPr>
              <a:t>?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20,443</a:t>
            </a:r>
            <a:r>
              <a:rPr dirty="0" sz="1500" spc="-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litres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N</a:t>
            </a:r>
            <a:r>
              <a:rPr dirty="0" baseline="-19444" sz="1500" b="1">
                <a:latin typeface="Calibri"/>
                <a:cs typeface="Calibri"/>
              </a:rPr>
              <a:t>2</a:t>
            </a:r>
            <a:r>
              <a:rPr dirty="0" sz="1500" b="1">
                <a:latin typeface="Calibri"/>
                <a:cs typeface="Calibri"/>
              </a:rPr>
              <a:t>O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being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wasted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weekly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at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HGH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191238" y="8218849"/>
            <a:ext cx="4206875" cy="1762125"/>
          </a:xfrm>
          <a:prstGeom prst="rect">
            <a:avLst/>
          </a:prstGeom>
        </p:spPr>
        <p:txBody>
          <a:bodyPr wrap="square" lIns="0" tIns="1295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20"/>
              </a:spcBef>
            </a:pPr>
            <a:r>
              <a:rPr dirty="0" sz="1500">
                <a:latin typeface="Calibri"/>
                <a:cs typeface="Calibri"/>
              </a:rPr>
              <a:t>Annual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</a:t>
            </a:r>
            <a:r>
              <a:rPr dirty="0" baseline="-19444" sz="150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manifold input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(? 98.43%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being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wasted):</a:t>
            </a:r>
            <a:endParaRPr sz="1500">
              <a:latin typeface="Calibri"/>
              <a:cs typeface="Calibri"/>
            </a:endParaRPr>
          </a:p>
          <a:p>
            <a:pPr marL="265430" indent="-227329">
              <a:lnSpc>
                <a:spcPct val="100000"/>
              </a:lnSpc>
              <a:spcBef>
                <a:spcPts val="925"/>
              </a:spcBef>
              <a:buClr>
                <a:srgbClr val="92D05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 b="1">
                <a:latin typeface="Calibri"/>
                <a:cs typeface="Calibri"/>
              </a:rPr>
              <a:t>120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G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N</a:t>
            </a:r>
            <a:r>
              <a:rPr dirty="0" baseline="-19444" sz="1500" b="1">
                <a:latin typeface="Calibri"/>
                <a:cs typeface="Calibri"/>
              </a:rPr>
              <a:t>2</a:t>
            </a:r>
            <a:r>
              <a:rPr dirty="0" sz="1500" b="1">
                <a:latin typeface="Calibri"/>
                <a:cs typeface="Calibri"/>
              </a:rPr>
              <a:t>O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cylinders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(each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containing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9,000L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20" b="1">
                <a:latin typeface="Calibri"/>
                <a:cs typeface="Calibri"/>
              </a:rPr>
              <a:t>N</a:t>
            </a:r>
            <a:r>
              <a:rPr dirty="0" baseline="-19444" sz="1500" spc="-30" b="1">
                <a:latin typeface="Calibri"/>
                <a:cs typeface="Calibri"/>
              </a:rPr>
              <a:t>2</a:t>
            </a:r>
            <a:r>
              <a:rPr dirty="0" sz="1500" spc="-20" b="1">
                <a:latin typeface="Calibri"/>
                <a:cs typeface="Calibri"/>
              </a:rPr>
              <a:t>O</a:t>
            </a:r>
            <a:r>
              <a:rPr dirty="0" sz="1500" spc="-20">
                <a:latin typeface="Calibri"/>
                <a:cs typeface="Calibri"/>
              </a:rPr>
              <a:t>)</a:t>
            </a:r>
            <a:endParaRPr sz="1500">
              <a:latin typeface="Calibri"/>
              <a:cs typeface="Calibri"/>
            </a:endParaRPr>
          </a:p>
          <a:p>
            <a:pPr marL="265430" indent="-227329">
              <a:lnSpc>
                <a:spcPct val="100000"/>
              </a:lnSpc>
              <a:spcBef>
                <a:spcPts val="985"/>
              </a:spcBef>
              <a:buClr>
                <a:srgbClr val="92D05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Equates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annual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volume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1,080,000L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25" b="1">
                <a:latin typeface="Calibri"/>
                <a:cs typeface="Calibri"/>
              </a:rPr>
              <a:t>N</a:t>
            </a:r>
            <a:r>
              <a:rPr dirty="0" baseline="-19444" sz="1500" spc="-37" b="1">
                <a:latin typeface="Calibri"/>
                <a:cs typeface="Calibri"/>
              </a:rPr>
              <a:t>2</a:t>
            </a:r>
            <a:r>
              <a:rPr dirty="0" sz="1500" spc="-25" b="1">
                <a:latin typeface="Calibri"/>
                <a:cs typeface="Calibri"/>
              </a:rPr>
              <a:t>O</a:t>
            </a:r>
            <a:endParaRPr sz="1500">
              <a:latin typeface="Calibri"/>
              <a:cs typeface="Calibri"/>
            </a:endParaRPr>
          </a:p>
          <a:p>
            <a:pPr marL="265430" indent="-227329">
              <a:lnSpc>
                <a:spcPct val="100000"/>
              </a:lnSpc>
              <a:spcBef>
                <a:spcPts val="925"/>
              </a:spcBef>
              <a:buClr>
                <a:srgbClr val="92D05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Carbon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footprint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565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tonnes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KGCO</a:t>
            </a:r>
            <a:r>
              <a:rPr dirty="0" baseline="-16666" sz="1500" spc="-15" b="1">
                <a:latin typeface="Calibri"/>
                <a:cs typeface="Calibri"/>
              </a:rPr>
              <a:t>2</a:t>
            </a:r>
            <a:r>
              <a:rPr dirty="0" sz="1500" spc="-10" b="1">
                <a:latin typeface="Calibri"/>
                <a:cs typeface="Calibri"/>
              </a:rPr>
              <a:t>e</a:t>
            </a:r>
            <a:endParaRPr sz="1500">
              <a:latin typeface="Calibri"/>
              <a:cs typeface="Calibri"/>
            </a:endParaRPr>
          </a:p>
          <a:p>
            <a:pPr marL="265430" indent="-227329">
              <a:lnSpc>
                <a:spcPct val="100000"/>
              </a:lnSpc>
              <a:spcBef>
                <a:spcPts val="910"/>
              </a:spcBef>
              <a:buClr>
                <a:srgbClr val="92D050"/>
              </a:buClr>
              <a:buFont typeface="Courier New"/>
              <a:buChar char="o"/>
              <a:tabLst>
                <a:tab pos="265430" algn="l"/>
              </a:tabLst>
            </a:pPr>
            <a:r>
              <a:rPr dirty="0" sz="1500">
                <a:latin typeface="Calibri"/>
                <a:cs typeface="Calibri"/>
              </a:rPr>
              <a:t>Equivalent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cost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£36,434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7" name="object 37" descr=""/>
          <p:cNvSpPr/>
          <p:nvPr/>
        </p:nvSpPr>
        <p:spPr>
          <a:xfrm>
            <a:off x="13591475" y="1865886"/>
            <a:ext cx="6184900" cy="412115"/>
          </a:xfrm>
          <a:custGeom>
            <a:avLst/>
            <a:gdLst/>
            <a:ahLst/>
            <a:cxnLst/>
            <a:rect l="l" t="t" r="r" b="b"/>
            <a:pathLst>
              <a:path w="6184900" h="412114">
                <a:moveTo>
                  <a:pt x="6115643" y="0"/>
                </a:moveTo>
                <a:lnTo>
                  <a:pt x="68669" y="0"/>
                </a:lnTo>
                <a:lnTo>
                  <a:pt x="41937" y="5395"/>
                </a:lnTo>
                <a:lnTo>
                  <a:pt x="20110" y="20110"/>
                </a:lnTo>
                <a:lnTo>
                  <a:pt x="5395" y="41937"/>
                </a:lnTo>
                <a:lnTo>
                  <a:pt x="0" y="68669"/>
                </a:lnTo>
                <a:lnTo>
                  <a:pt x="0" y="343321"/>
                </a:lnTo>
                <a:lnTo>
                  <a:pt x="5395" y="370048"/>
                </a:lnTo>
                <a:lnTo>
                  <a:pt x="20110" y="391872"/>
                </a:lnTo>
                <a:lnTo>
                  <a:pt x="41937" y="406586"/>
                </a:lnTo>
                <a:lnTo>
                  <a:pt x="68669" y="411982"/>
                </a:lnTo>
                <a:lnTo>
                  <a:pt x="6115643" y="411982"/>
                </a:lnTo>
                <a:lnTo>
                  <a:pt x="6142371" y="406586"/>
                </a:lnTo>
                <a:lnTo>
                  <a:pt x="6164199" y="391872"/>
                </a:lnTo>
                <a:lnTo>
                  <a:pt x="6178916" y="370048"/>
                </a:lnTo>
                <a:lnTo>
                  <a:pt x="6184312" y="343321"/>
                </a:lnTo>
                <a:lnTo>
                  <a:pt x="6184312" y="68669"/>
                </a:lnTo>
                <a:lnTo>
                  <a:pt x="6178916" y="41937"/>
                </a:lnTo>
                <a:lnTo>
                  <a:pt x="6164199" y="20110"/>
                </a:lnTo>
                <a:lnTo>
                  <a:pt x="6142371" y="5395"/>
                </a:lnTo>
                <a:lnTo>
                  <a:pt x="6115643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 descr=""/>
          <p:cNvSpPr txBox="1"/>
          <p:nvPr/>
        </p:nvSpPr>
        <p:spPr>
          <a:xfrm>
            <a:off x="8356811" y="894701"/>
            <a:ext cx="9513570" cy="1322070"/>
          </a:xfrm>
          <a:prstGeom prst="rect">
            <a:avLst/>
          </a:prstGeom>
        </p:spPr>
        <p:txBody>
          <a:bodyPr wrap="square" lIns="0" tIns="78740" rIns="0" bIns="0" rtlCol="0" vert="horz">
            <a:spAutoFit/>
          </a:bodyPr>
          <a:lstStyle/>
          <a:p>
            <a:pPr algn="ctr" marR="5910580">
              <a:lnSpc>
                <a:spcPct val="100000"/>
              </a:lnSpc>
              <a:spcBef>
                <a:spcPts val="620"/>
              </a:spcBef>
            </a:pP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By</a:t>
            </a:r>
            <a:r>
              <a:rPr dirty="0" sz="18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James</a:t>
            </a:r>
            <a:r>
              <a:rPr dirty="0" sz="18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Kirkland</a:t>
            </a:r>
            <a:r>
              <a:rPr dirty="0" sz="18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dirty="0" sz="1800" spc="-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20" b="1">
                <a:solidFill>
                  <a:srgbClr val="FFFFFF"/>
                </a:solidFill>
                <a:latin typeface="Calibri"/>
                <a:cs typeface="Calibri"/>
              </a:rPr>
              <a:t>Konstilia</a:t>
            </a:r>
            <a:r>
              <a:rPr dirty="0" sz="18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Karydi</a:t>
            </a:r>
            <a:endParaRPr sz="1800">
              <a:latin typeface="Calibri"/>
              <a:cs typeface="Calibri"/>
            </a:endParaRPr>
          </a:p>
          <a:p>
            <a:pPr algn="ctr" marR="5911850">
              <a:lnSpc>
                <a:spcPct val="100000"/>
              </a:lnSpc>
              <a:spcBef>
                <a:spcPts val="380"/>
              </a:spcBef>
            </a:pPr>
            <a:r>
              <a:rPr dirty="0" sz="1250">
                <a:solidFill>
                  <a:srgbClr val="FFFFFF"/>
                </a:solidFill>
                <a:latin typeface="Calibri"/>
                <a:cs typeface="Calibri"/>
              </a:rPr>
              <a:t>Oxford</a:t>
            </a:r>
            <a:r>
              <a:rPr dirty="0" sz="125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FFFFFF"/>
                </a:solidFill>
                <a:latin typeface="Calibri"/>
                <a:cs typeface="Calibri"/>
              </a:rPr>
              <a:t>University</a:t>
            </a:r>
            <a:r>
              <a:rPr dirty="0" sz="125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FFFFFF"/>
                </a:solidFill>
                <a:latin typeface="Calibri"/>
                <a:cs typeface="Calibri"/>
              </a:rPr>
              <a:t>Hospitals</a:t>
            </a:r>
            <a:r>
              <a:rPr dirty="0" sz="1250" spc="-4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FFFFFF"/>
                </a:solidFill>
                <a:latin typeface="Calibri"/>
                <a:cs typeface="Calibri"/>
              </a:rPr>
              <a:t>(OUH),</a:t>
            </a:r>
            <a:r>
              <a:rPr dirty="0" sz="125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50">
                <a:solidFill>
                  <a:srgbClr val="FFFFFF"/>
                </a:solidFill>
                <a:latin typeface="Calibri"/>
                <a:cs typeface="Calibri"/>
              </a:rPr>
              <a:t>Oxford,</a:t>
            </a:r>
            <a:r>
              <a:rPr dirty="0" sz="1250" spc="-3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250" spc="-25">
                <a:solidFill>
                  <a:srgbClr val="FFFFFF"/>
                </a:solidFill>
                <a:latin typeface="Calibri"/>
                <a:cs typeface="Calibri"/>
              </a:rPr>
              <a:t>UK</a:t>
            </a:r>
            <a:endParaRPr sz="12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1050925">
              <a:lnSpc>
                <a:spcPct val="100000"/>
              </a:lnSpc>
              <a:tabLst>
                <a:tab pos="7151370" algn="l"/>
              </a:tabLst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Key</a:t>
            </a:r>
            <a:r>
              <a:rPr dirty="0" sz="20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findings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	Environmental</a:t>
            </a: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impact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13579341" y="2507623"/>
            <a:ext cx="6196965" cy="2738120"/>
          </a:xfrm>
          <a:custGeom>
            <a:avLst/>
            <a:gdLst/>
            <a:ahLst/>
            <a:cxnLst/>
            <a:rect l="l" t="t" r="r" b="b"/>
            <a:pathLst>
              <a:path w="6196965" h="2738120">
                <a:moveTo>
                  <a:pt x="0" y="456337"/>
                </a:moveTo>
                <a:lnTo>
                  <a:pt x="2356" y="409679"/>
                </a:lnTo>
                <a:lnTo>
                  <a:pt x="9271" y="364369"/>
                </a:lnTo>
                <a:lnTo>
                  <a:pt x="20516" y="320636"/>
                </a:lnTo>
                <a:lnTo>
                  <a:pt x="35861" y="278710"/>
                </a:lnTo>
                <a:lnTo>
                  <a:pt x="55077" y="238819"/>
                </a:lnTo>
                <a:lnTo>
                  <a:pt x="77935" y="201194"/>
                </a:lnTo>
                <a:lnTo>
                  <a:pt x="104205" y="166064"/>
                </a:lnTo>
                <a:lnTo>
                  <a:pt x="133658" y="133658"/>
                </a:lnTo>
                <a:lnTo>
                  <a:pt x="166064" y="104205"/>
                </a:lnTo>
                <a:lnTo>
                  <a:pt x="201194" y="77935"/>
                </a:lnTo>
                <a:lnTo>
                  <a:pt x="238819" y="55077"/>
                </a:lnTo>
                <a:lnTo>
                  <a:pt x="278710" y="35861"/>
                </a:lnTo>
                <a:lnTo>
                  <a:pt x="320636" y="20516"/>
                </a:lnTo>
                <a:lnTo>
                  <a:pt x="364369" y="9271"/>
                </a:lnTo>
                <a:lnTo>
                  <a:pt x="409679" y="2356"/>
                </a:lnTo>
                <a:lnTo>
                  <a:pt x="456337" y="0"/>
                </a:lnTo>
                <a:lnTo>
                  <a:pt x="5740108" y="0"/>
                </a:lnTo>
                <a:lnTo>
                  <a:pt x="5786766" y="2356"/>
                </a:lnTo>
                <a:lnTo>
                  <a:pt x="5832076" y="9271"/>
                </a:lnTo>
                <a:lnTo>
                  <a:pt x="5875809" y="20516"/>
                </a:lnTo>
                <a:lnTo>
                  <a:pt x="5917735" y="35861"/>
                </a:lnTo>
                <a:lnTo>
                  <a:pt x="5957626" y="55077"/>
                </a:lnTo>
                <a:lnTo>
                  <a:pt x="5995251" y="77935"/>
                </a:lnTo>
                <a:lnTo>
                  <a:pt x="6030381" y="104205"/>
                </a:lnTo>
                <a:lnTo>
                  <a:pt x="6062787" y="133658"/>
                </a:lnTo>
                <a:lnTo>
                  <a:pt x="6092240" y="166064"/>
                </a:lnTo>
                <a:lnTo>
                  <a:pt x="6118510" y="201194"/>
                </a:lnTo>
                <a:lnTo>
                  <a:pt x="6141368" y="238819"/>
                </a:lnTo>
                <a:lnTo>
                  <a:pt x="6160584" y="278710"/>
                </a:lnTo>
                <a:lnTo>
                  <a:pt x="6175929" y="320636"/>
                </a:lnTo>
                <a:lnTo>
                  <a:pt x="6187174" y="364369"/>
                </a:lnTo>
                <a:lnTo>
                  <a:pt x="6194089" y="409679"/>
                </a:lnTo>
                <a:lnTo>
                  <a:pt x="6196446" y="456337"/>
                </a:lnTo>
                <a:lnTo>
                  <a:pt x="6196446" y="2281640"/>
                </a:lnTo>
                <a:lnTo>
                  <a:pt x="6194089" y="2328298"/>
                </a:lnTo>
                <a:lnTo>
                  <a:pt x="6187174" y="2373608"/>
                </a:lnTo>
                <a:lnTo>
                  <a:pt x="6175929" y="2417341"/>
                </a:lnTo>
                <a:lnTo>
                  <a:pt x="6160584" y="2459267"/>
                </a:lnTo>
                <a:lnTo>
                  <a:pt x="6141368" y="2499157"/>
                </a:lnTo>
                <a:lnTo>
                  <a:pt x="6118510" y="2536783"/>
                </a:lnTo>
                <a:lnTo>
                  <a:pt x="6092240" y="2571913"/>
                </a:lnTo>
                <a:lnTo>
                  <a:pt x="6062787" y="2604319"/>
                </a:lnTo>
                <a:lnTo>
                  <a:pt x="6030381" y="2633772"/>
                </a:lnTo>
                <a:lnTo>
                  <a:pt x="5995251" y="2660042"/>
                </a:lnTo>
                <a:lnTo>
                  <a:pt x="5957626" y="2682900"/>
                </a:lnTo>
                <a:lnTo>
                  <a:pt x="5917735" y="2702116"/>
                </a:lnTo>
                <a:lnTo>
                  <a:pt x="5875809" y="2717461"/>
                </a:lnTo>
                <a:lnTo>
                  <a:pt x="5832076" y="2728706"/>
                </a:lnTo>
                <a:lnTo>
                  <a:pt x="5786766" y="2735621"/>
                </a:lnTo>
                <a:lnTo>
                  <a:pt x="5740108" y="2737977"/>
                </a:lnTo>
                <a:lnTo>
                  <a:pt x="456337" y="2737977"/>
                </a:lnTo>
                <a:lnTo>
                  <a:pt x="409679" y="2735621"/>
                </a:lnTo>
                <a:lnTo>
                  <a:pt x="364369" y="2728706"/>
                </a:lnTo>
                <a:lnTo>
                  <a:pt x="320636" y="2717461"/>
                </a:lnTo>
                <a:lnTo>
                  <a:pt x="278710" y="2702116"/>
                </a:lnTo>
                <a:lnTo>
                  <a:pt x="238819" y="2682900"/>
                </a:lnTo>
                <a:lnTo>
                  <a:pt x="201194" y="2660042"/>
                </a:lnTo>
                <a:lnTo>
                  <a:pt x="166064" y="2633772"/>
                </a:lnTo>
                <a:lnTo>
                  <a:pt x="133658" y="2604319"/>
                </a:lnTo>
                <a:lnTo>
                  <a:pt x="104205" y="2571913"/>
                </a:lnTo>
                <a:lnTo>
                  <a:pt x="77935" y="2536783"/>
                </a:lnTo>
                <a:lnTo>
                  <a:pt x="55077" y="2499157"/>
                </a:lnTo>
                <a:lnTo>
                  <a:pt x="35861" y="2459267"/>
                </a:lnTo>
                <a:lnTo>
                  <a:pt x="20516" y="2417341"/>
                </a:lnTo>
                <a:lnTo>
                  <a:pt x="9271" y="2373608"/>
                </a:lnTo>
                <a:lnTo>
                  <a:pt x="2356" y="2328298"/>
                </a:lnTo>
                <a:lnTo>
                  <a:pt x="0" y="2281640"/>
                </a:lnTo>
                <a:lnTo>
                  <a:pt x="0" y="456337"/>
                </a:lnTo>
                <a:close/>
              </a:path>
            </a:pathLst>
          </a:custGeom>
          <a:ln w="8432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15141658" y="2835943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3761020" y="2725977"/>
            <a:ext cx="2854325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500" b="1">
                <a:latin typeface="Calibri"/>
                <a:cs typeface="Calibri"/>
              </a:rPr>
              <a:t>565</a:t>
            </a:r>
            <a:r>
              <a:rPr dirty="0" sz="1500" spc="-2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tonnes</a:t>
            </a:r>
            <a:r>
              <a:rPr dirty="0" sz="1500" spc="-2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KGCO</a:t>
            </a:r>
            <a:r>
              <a:rPr dirty="0" sz="1500" spc="14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e</a:t>
            </a:r>
            <a:r>
              <a:rPr dirty="0" sz="1500" spc="-20" b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is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equivalent</a:t>
            </a:r>
            <a:r>
              <a:rPr dirty="0" sz="1500" spc="-25">
                <a:latin typeface="Calibri"/>
                <a:cs typeface="Calibri"/>
              </a:rPr>
              <a:t> to: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3761020" y="3418152"/>
            <a:ext cx="4549775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125"/>
              </a:spcBef>
              <a:buClr>
                <a:srgbClr val="00B0F0"/>
              </a:buClr>
              <a:buFont typeface="Courier New"/>
              <a:buChar char="o"/>
              <a:tabLst>
                <a:tab pos="228600" algn="l"/>
              </a:tabLst>
            </a:pPr>
            <a:r>
              <a:rPr dirty="0" sz="1500" b="1">
                <a:latin typeface="Calibri"/>
                <a:cs typeface="Calibri"/>
              </a:rPr>
              <a:t>2,386,639</a:t>
            </a:r>
            <a:r>
              <a:rPr dirty="0" sz="1500" spc="-5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miles</a:t>
            </a:r>
            <a:r>
              <a:rPr dirty="0" sz="1500" spc="5" b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 driving (99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time around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 </a:t>
            </a:r>
            <a:r>
              <a:rPr dirty="0" sz="1500" spc="-10">
                <a:latin typeface="Calibri"/>
                <a:cs typeface="Calibri"/>
              </a:rPr>
              <a:t>world!).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3761020" y="4110326"/>
            <a:ext cx="3498850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125"/>
              </a:spcBef>
              <a:buClr>
                <a:srgbClr val="00B0F0"/>
              </a:buClr>
              <a:buFont typeface="Courier New"/>
              <a:buChar char="o"/>
              <a:tabLst>
                <a:tab pos="228600" algn="l"/>
              </a:tabLst>
            </a:pPr>
            <a:r>
              <a:rPr dirty="0" sz="1500">
                <a:latin typeface="Calibri"/>
                <a:cs typeface="Calibri"/>
              </a:rPr>
              <a:t>Production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258,000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beef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steaks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(150g).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3761020" y="4800476"/>
            <a:ext cx="2904490" cy="2584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228600" indent="-215900">
              <a:lnSpc>
                <a:spcPct val="100000"/>
              </a:lnSpc>
              <a:spcBef>
                <a:spcPts val="125"/>
              </a:spcBef>
              <a:buClr>
                <a:srgbClr val="00B0F0"/>
              </a:buClr>
              <a:buFont typeface="Courier New"/>
              <a:buChar char="o"/>
              <a:tabLst>
                <a:tab pos="228600" algn="l"/>
              </a:tabLst>
            </a:pPr>
            <a:r>
              <a:rPr dirty="0" sz="1500" b="1">
                <a:latin typeface="Calibri"/>
                <a:cs typeface="Calibri"/>
              </a:rPr>
              <a:t>1,170</a:t>
            </a:r>
            <a:r>
              <a:rPr dirty="0" sz="1500" spc="-20" b="1">
                <a:latin typeface="Calibri"/>
                <a:cs typeface="Calibri"/>
              </a:rPr>
              <a:t> </a:t>
            </a:r>
            <a:r>
              <a:rPr dirty="0" sz="1500" b="1">
                <a:latin typeface="Calibri"/>
                <a:cs typeface="Calibri"/>
              </a:rPr>
              <a:t>roundtrip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flights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Munich.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5" name="object 45" descr=""/>
          <p:cNvSpPr/>
          <p:nvPr/>
        </p:nvSpPr>
        <p:spPr>
          <a:xfrm>
            <a:off x="13579341" y="6111788"/>
            <a:ext cx="6196965" cy="2738120"/>
          </a:xfrm>
          <a:custGeom>
            <a:avLst/>
            <a:gdLst/>
            <a:ahLst/>
            <a:cxnLst/>
            <a:rect l="l" t="t" r="r" b="b"/>
            <a:pathLst>
              <a:path w="6196965" h="2738120">
                <a:moveTo>
                  <a:pt x="0" y="456337"/>
                </a:moveTo>
                <a:lnTo>
                  <a:pt x="2356" y="409679"/>
                </a:lnTo>
                <a:lnTo>
                  <a:pt x="9271" y="364369"/>
                </a:lnTo>
                <a:lnTo>
                  <a:pt x="20516" y="320636"/>
                </a:lnTo>
                <a:lnTo>
                  <a:pt x="35861" y="278710"/>
                </a:lnTo>
                <a:lnTo>
                  <a:pt x="55077" y="238819"/>
                </a:lnTo>
                <a:lnTo>
                  <a:pt x="77935" y="201194"/>
                </a:lnTo>
                <a:lnTo>
                  <a:pt x="104205" y="166064"/>
                </a:lnTo>
                <a:lnTo>
                  <a:pt x="133658" y="133658"/>
                </a:lnTo>
                <a:lnTo>
                  <a:pt x="166064" y="104205"/>
                </a:lnTo>
                <a:lnTo>
                  <a:pt x="201194" y="77935"/>
                </a:lnTo>
                <a:lnTo>
                  <a:pt x="238819" y="55077"/>
                </a:lnTo>
                <a:lnTo>
                  <a:pt x="278710" y="35861"/>
                </a:lnTo>
                <a:lnTo>
                  <a:pt x="320636" y="20516"/>
                </a:lnTo>
                <a:lnTo>
                  <a:pt x="364369" y="9271"/>
                </a:lnTo>
                <a:lnTo>
                  <a:pt x="409679" y="2356"/>
                </a:lnTo>
                <a:lnTo>
                  <a:pt x="456337" y="0"/>
                </a:lnTo>
                <a:lnTo>
                  <a:pt x="5740108" y="0"/>
                </a:lnTo>
                <a:lnTo>
                  <a:pt x="5786766" y="2356"/>
                </a:lnTo>
                <a:lnTo>
                  <a:pt x="5832076" y="9271"/>
                </a:lnTo>
                <a:lnTo>
                  <a:pt x="5875809" y="20516"/>
                </a:lnTo>
                <a:lnTo>
                  <a:pt x="5917735" y="35861"/>
                </a:lnTo>
                <a:lnTo>
                  <a:pt x="5957626" y="55077"/>
                </a:lnTo>
                <a:lnTo>
                  <a:pt x="5995251" y="77935"/>
                </a:lnTo>
                <a:lnTo>
                  <a:pt x="6030381" y="104205"/>
                </a:lnTo>
                <a:lnTo>
                  <a:pt x="6062787" y="133658"/>
                </a:lnTo>
                <a:lnTo>
                  <a:pt x="6092240" y="166064"/>
                </a:lnTo>
                <a:lnTo>
                  <a:pt x="6118510" y="201194"/>
                </a:lnTo>
                <a:lnTo>
                  <a:pt x="6141368" y="238819"/>
                </a:lnTo>
                <a:lnTo>
                  <a:pt x="6160584" y="278710"/>
                </a:lnTo>
                <a:lnTo>
                  <a:pt x="6175929" y="320636"/>
                </a:lnTo>
                <a:lnTo>
                  <a:pt x="6187174" y="364369"/>
                </a:lnTo>
                <a:lnTo>
                  <a:pt x="6194089" y="409679"/>
                </a:lnTo>
                <a:lnTo>
                  <a:pt x="6196446" y="456337"/>
                </a:lnTo>
                <a:lnTo>
                  <a:pt x="6196446" y="2281640"/>
                </a:lnTo>
                <a:lnTo>
                  <a:pt x="6194089" y="2328298"/>
                </a:lnTo>
                <a:lnTo>
                  <a:pt x="6187174" y="2373608"/>
                </a:lnTo>
                <a:lnTo>
                  <a:pt x="6175929" y="2417341"/>
                </a:lnTo>
                <a:lnTo>
                  <a:pt x="6160584" y="2459267"/>
                </a:lnTo>
                <a:lnTo>
                  <a:pt x="6141368" y="2499157"/>
                </a:lnTo>
                <a:lnTo>
                  <a:pt x="6118510" y="2536783"/>
                </a:lnTo>
                <a:lnTo>
                  <a:pt x="6092240" y="2571913"/>
                </a:lnTo>
                <a:lnTo>
                  <a:pt x="6062787" y="2604319"/>
                </a:lnTo>
                <a:lnTo>
                  <a:pt x="6030381" y="2633772"/>
                </a:lnTo>
                <a:lnTo>
                  <a:pt x="5995251" y="2660042"/>
                </a:lnTo>
                <a:lnTo>
                  <a:pt x="5957626" y="2682900"/>
                </a:lnTo>
                <a:lnTo>
                  <a:pt x="5917735" y="2702116"/>
                </a:lnTo>
                <a:lnTo>
                  <a:pt x="5875809" y="2717461"/>
                </a:lnTo>
                <a:lnTo>
                  <a:pt x="5832076" y="2728706"/>
                </a:lnTo>
                <a:lnTo>
                  <a:pt x="5786766" y="2735621"/>
                </a:lnTo>
                <a:lnTo>
                  <a:pt x="5740108" y="2737977"/>
                </a:lnTo>
                <a:lnTo>
                  <a:pt x="456337" y="2737977"/>
                </a:lnTo>
                <a:lnTo>
                  <a:pt x="409679" y="2735621"/>
                </a:lnTo>
                <a:lnTo>
                  <a:pt x="364369" y="2728706"/>
                </a:lnTo>
                <a:lnTo>
                  <a:pt x="320636" y="2717461"/>
                </a:lnTo>
                <a:lnTo>
                  <a:pt x="278710" y="2702116"/>
                </a:lnTo>
                <a:lnTo>
                  <a:pt x="238819" y="2682900"/>
                </a:lnTo>
                <a:lnTo>
                  <a:pt x="201194" y="2660042"/>
                </a:lnTo>
                <a:lnTo>
                  <a:pt x="166064" y="2633772"/>
                </a:lnTo>
                <a:lnTo>
                  <a:pt x="133658" y="2604319"/>
                </a:lnTo>
                <a:lnTo>
                  <a:pt x="104205" y="2571913"/>
                </a:lnTo>
                <a:lnTo>
                  <a:pt x="77935" y="2536783"/>
                </a:lnTo>
                <a:lnTo>
                  <a:pt x="55077" y="2499157"/>
                </a:lnTo>
                <a:lnTo>
                  <a:pt x="35861" y="2459267"/>
                </a:lnTo>
                <a:lnTo>
                  <a:pt x="20516" y="2417341"/>
                </a:lnTo>
                <a:lnTo>
                  <a:pt x="9271" y="2373608"/>
                </a:lnTo>
                <a:lnTo>
                  <a:pt x="2356" y="2328298"/>
                </a:lnTo>
                <a:lnTo>
                  <a:pt x="0" y="2281640"/>
                </a:lnTo>
                <a:lnTo>
                  <a:pt x="0" y="456337"/>
                </a:lnTo>
                <a:close/>
              </a:path>
            </a:pathLst>
          </a:custGeom>
          <a:ln w="8432">
            <a:solidFill>
              <a:srgbClr val="70AD4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 descr=""/>
          <p:cNvSpPr txBox="1"/>
          <p:nvPr/>
        </p:nvSpPr>
        <p:spPr>
          <a:xfrm>
            <a:off x="13735620" y="6217209"/>
            <a:ext cx="5734685" cy="2446020"/>
          </a:xfrm>
          <a:prstGeom prst="rect">
            <a:avLst/>
          </a:prstGeom>
        </p:spPr>
        <p:txBody>
          <a:bodyPr wrap="square" lIns="0" tIns="129540" rIns="0" bIns="0" rtlCol="0" vert="horz">
            <a:spAutoFit/>
          </a:bodyPr>
          <a:lstStyle/>
          <a:p>
            <a:pPr marL="254000" indent="-215900">
              <a:lnSpc>
                <a:spcPct val="100000"/>
              </a:lnSpc>
              <a:spcBef>
                <a:spcPts val="1020"/>
              </a:spcBef>
              <a:buClr>
                <a:srgbClr val="92D050"/>
              </a:buClr>
              <a:buFont typeface="Courier New"/>
              <a:buChar char="o"/>
              <a:tabLst>
                <a:tab pos="254000" algn="l"/>
              </a:tabLst>
            </a:pPr>
            <a:r>
              <a:rPr dirty="0" sz="1500">
                <a:latin typeface="Calibri"/>
                <a:cs typeface="Calibri"/>
              </a:rPr>
              <a:t>Clinically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Horton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very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little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</a:t>
            </a:r>
            <a:r>
              <a:rPr dirty="0" baseline="-19444" sz="150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20">
                <a:latin typeface="Calibri"/>
                <a:cs typeface="Calibri"/>
              </a:rPr>
              <a:t> used.</a:t>
            </a:r>
            <a:endParaRPr sz="1500">
              <a:latin typeface="Calibri"/>
              <a:cs typeface="Calibri"/>
            </a:endParaRPr>
          </a:p>
          <a:p>
            <a:pPr marL="254000" indent="-215900">
              <a:lnSpc>
                <a:spcPct val="100000"/>
              </a:lnSpc>
              <a:spcBef>
                <a:spcPts val="925"/>
              </a:spcBef>
              <a:buClr>
                <a:srgbClr val="92D050"/>
              </a:buClr>
              <a:buFont typeface="Courier New"/>
              <a:buChar char="o"/>
              <a:tabLst>
                <a:tab pos="254000" algn="l"/>
              </a:tabLst>
            </a:pPr>
            <a:r>
              <a:rPr dirty="0" sz="1500">
                <a:latin typeface="Calibri"/>
                <a:cs typeface="Calibri"/>
              </a:rPr>
              <a:t>Significant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</a:t>
            </a:r>
            <a:r>
              <a:rPr dirty="0" baseline="-19444" sz="1500">
                <a:latin typeface="Calibri"/>
                <a:cs typeface="Calibri"/>
              </a:rPr>
              <a:t>2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wastage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with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large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environmental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financial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cost.</a:t>
            </a:r>
            <a:endParaRPr sz="1500">
              <a:latin typeface="Calibri"/>
              <a:cs typeface="Calibri"/>
            </a:endParaRPr>
          </a:p>
          <a:p>
            <a:pPr marL="253365" marR="30480" indent="-215900">
              <a:lnSpc>
                <a:spcPct val="151400"/>
              </a:lnSpc>
              <a:buClr>
                <a:srgbClr val="92D050"/>
              </a:buClr>
              <a:buFont typeface="Courier New"/>
              <a:buChar char="o"/>
              <a:tabLst>
                <a:tab pos="254635" algn="l"/>
              </a:tabLst>
            </a:pPr>
            <a:r>
              <a:rPr dirty="0" sz="1500">
                <a:latin typeface="Calibri"/>
                <a:cs typeface="Calibri"/>
              </a:rPr>
              <a:t>Green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edge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review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pre-</a:t>
            </a:r>
            <a:r>
              <a:rPr dirty="0" sz="1500">
                <a:latin typeface="Calibri"/>
                <a:cs typeface="Calibri"/>
              </a:rPr>
              <a:t>clinical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manifold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system-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identify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if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leak </a:t>
            </a:r>
            <a:r>
              <a:rPr dirty="0" sz="1500" spc="-20">
                <a:latin typeface="Calibri"/>
                <a:cs typeface="Calibri"/>
              </a:rPr>
              <a:t>	</a:t>
            </a:r>
            <a:r>
              <a:rPr dirty="0" sz="1500">
                <a:latin typeface="Calibri"/>
                <a:cs typeface="Calibri"/>
              </a:rPr>
              <a:t>is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present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within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system.</a:t>
            </a:r>
            <a:endParaRPr sz="1500">
              <a:latin typeface="Calibri"/>
              <a:cs typeface="Calibri"/>
            </a:endParaRPr>
          </a:p>
          <a:p>
            <a:pPr marL="253365" marR="247650" indent="-215900">
              <a:lnSpc>
                <a:spcPts val="2730"/>
              </a:lnSpc>
              <a:spcBef>
                <a:spcPts val="225"/>
              </a:spcBef>
              <a:buClr>
                <a:srgbClr val="92D050"/>
              </a:buClr>
              <a:buFont typeface="Courier New"/>
              <a:buChar char="o"/>
              <a:tabLst>
                <a:tab pos="254635" algn="l"/>
              </a:tabLst>
            </a:pPr>
            <a:r>
              <a:rPr dirty="0" sz="1500">
                <a:latin typeface="Calibri"/>
                <a:cs typeface="Calibri"/>
              </a:rPr>
              <a:t>Plan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decommission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piped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system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convert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cylinder 	supply-</a:t>
            </a:r>
            <a:r>
              <a:rPr dirty="0" sz="1500">
                <a:latin typeface="Calibri"/>
                <a:cs typeface="Calibri"/>
              </a:rPr>
              <a:t>approved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by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consultant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body.</a:t>
            </a:r>
            <a:endParaRPr sz="1500">
              <a:latin typeface="Calibri"/>
              <a:cs typeface="Calibri"/>
            </a:endParaRPr>
          </a:p>
          <a:p>
            <a:pPr marL="254000" indent="-215900">
              <a:lnSpc>
                <a:spcPct val="100000"/>
              </a:lnSpc>
              <a:spcBef>
                <a:spcPts val="675"/>
              </a:spcBef>
              <a:buClr>
                <a:srgbClr val="92D050"/>
              </a:buClr>
              <a:buFont typeface="Courier New"/>
              <a:buChar char="o"/>
              <a:tabLst>
                <a:tab pos="254000" algn="l"/>
              </a:tabLst>
            </a:pPr>
            <a:r>
              <a:rPr dirty="0" sz="1500">
                <a:latin typeface="Calibri"/>
                <a:cs typeface="Calibri"/>
              </a:rPr>
              <a:t>Same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plan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for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other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sites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in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20">
                <a:latin typeface="Calibri"/>
                <a:cs typeface="Calibri"/>
              </a:rPr>
              <a:t>OUH.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13591475" y="5472700"/>
            <a:ext cx="6184900" cy="412115"/>
          </a:xfrm>
          <a:custGeom>
            <a:avLst/>
            <a:gdLst/>
            <a:ahLst/>
            <a:cxnLst/>
            <a:rect l="l" t="t" r="r" b="b"/>
            <a:pathLst>
              <a:path w="6184900" h="412114">
                <a:moveTo>
                  <a:pt x="6115643" y="0"/>
                </a:moveTo>
                <a:lnTo>
                  <a:pt x="68669" y="0"/>
                </a:lnTo>
                <a:lnTo>
                  <a:pt x="41937" y="5396"/>
                </a:lnTo>
                <a:lnTo>
                  <a:pt x="20110" y="20113"/>
                </a:lnTo>
                <a:lnTo>
                  <a:pt x="5395" y="41941"/>
                </a:lnTo>
                <a:lnTo>
                  <a:pt x="0" y="68669"/>
                </a:lnTo>
                <a:lnTo>
                  <a:pt x="0" y="343321"/>
                </a:lnTo>
                <a:lnTo>
                  <a:pt x="5395" y="370050"/>
                </a:lnTo>
                <a:lnTo>
                  <a:pt x="20110" y="391876"/>
                </a:lnTo>
                <a:lnTo>
                  <a:pt x="41937" y="406592"/>
                </a:lnTo>
                <a:lnTo>
                  <a:pt x="68669" y="411988"/>
                </a:lnTo>
                <a:lnTo>
                  <a:pt x="6115643" y="411988"/>
                </a:lnTo>
                <a:lnTo>
                  <a:pt x="6142371" y="406592"/>
                </a:lnTo>
                <a:lnTo>
                  <a:pt x="6164199" y="391876"/>
                </a:lnTo>
                <a:lnTo>
                  <a:pt x="6178916" y="370050"/>
                </a:lnTo>
                <a:lnTo>
                  <a:pt x="6184312" y="343321"/>
                </a:lnTo>
                <a:lnTo>
                  <a:pt x="6184312" y="68669"/>
                </a:lnTo>
                <a:lnTo>
                  <a:pt x="6178916" y="41941"/>
                </a:lnTo>
                <a:lnTo>
                  <a:pt x="6164199" y="20113"/>
                </a:lnTo>
                <a:lnTo>
                  <a:pt x="6142371" y="5396"/>
                </a:lnTo>
                <a:lnTo>
                  <a:pt x="6115643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15333617" y="5494338"/>
            <a:ext cx="269811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Conclusions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r>
              <a:rPr dirty="0" sz="20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Next </a:t>
            </a:r>
            <a:r>
              <a:rPr dirty="0" sz="2000" spc="-20" b="1">
                <a:solidFill>
                  <a:srgbClr val="FFFFFF"/>
                </a:solidFill>
                <a:latin typeface="Calibri"/>
                <a:cs typeface="Calibri"/>
              </a:rPr>
              <a:t>steps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9" name="object 49" descr=""/>
          <p:cNvSpPr/>
          <p:nvPr/>
        </p:nvSpPr>
        <p:spPr>
          <a:xfrm>
            <a:off x="13567213" y="9076863"/>
            <a:ext cx="6184900" cy="412115"/>
          </a:xfrm>
          <a:custGeom>
            <a:avLst/>
            <a:gdLst/>
            <a:ahLst/>
            <a:cxnLst/>
            <a:rect l="l" t="t" r="r" b="b"/>
            <a:pathLst>
              <a:path w="6184900" h="412115">
                <a:moveTo>
                  <a:pt x="6115643" y="0"/>
                </a:moveTo>
                <a:lnTo>
                  <a:pt x="68660" y="0"/>
                </a:lnTo>
                <a:lnTo>
                  <a:pt x="41933" y="5396"/>
                </a:lnTo>
                <a:lnTo>
                  <a:pt x="20109" y="20112"/>
                </a:lnTo>
                <a:lnTo>
                  <a:pt x="5395" y="41938"/>
                </a:lnTo>
                <a:lnTo>
                  <a:pt x="0" y="68667"/>
                </a:lnTo>
                <a:lnTo>
                  <a:pt x="0" y="343319"/>
                </a:lnTo>
                <a:lnTo>
                  <a:pt x="5395" y="370048"/>
                </a:lnTo>
                <a:lnTo>
                  <a:pt x="20109" y="391874"/>
                </a:lnTo>
                <a:lnTo>
                  <a:pt x="41933" y="406591"/>
                </a:lnTo>
                <a:lnTo>
                  <a:pt x="68660" y="411987"/>
                </a:lnTo>
                <a:lnTo>
                  <a:pt x="6115643" y="411987"/>
                </a:lnTo>
                <a:lnTo>
                  <a:pt x="6142371" y="406591"/>
                </a:lnTo>
                <a:lnTo>
                  <a:pt x="6164199" y="391874"/>
                </a:lnTo>
                <a:lnTo>
                  <a:pt x="6178916" y="370048"/>
                </a:lnTo>
                <a:lnTo>
                  <a:pt x="6184312" y="343319"/>
                </a:lnTo>
                <a:lnTo>
                  <a:pt x="6184312" y="68667"/>
                </a:lnTo>
                <a:lnTo>
                  <a:pt x="6178916" y="41938"/>
                </a:lnTo>
                <a:lnTo>
                  <a:pt x="6164199" y="20112"/>
                </a:lnTo>
                <a:lnTo>
                  <a:pt x="6142371" y="5396"/>
                </a:lnTo>
                <a:lnTo>
                  <a:pt x="6115643" y="0"/>
                </a:lnTo>
                <a:close/>
              </a:path>
            </a:pathLst>
          </a:custGeom>
          <a:solidFill>
            <a:srgbClr val="00B0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 descr=""/>
          <p:cNvSpPr txBox="1"/>
          <p:nvPr/>
        </p:nvSpPr>
        <p:spPr>
          <a:xfrm>
            <a:off x="16061295" y="9096885"/>
            <a:ext cx="119570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References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1" name="object 51" descr=""/>
          <p:cNvSpPr/>
          <p:nvPr/>
        </p:nvSpPr>
        <p:spPr>
          <a:xfrm>
            <a:off x="13555079" y="9715948"/>
            <a:ext cx="6196965" cy="3418840"/>
          </a:xfrm>
          <a:custGeom>
            <a:avLst/>
            <a:gdLst/>
            <a:ahLst/>
            <a:cxnLst/>
            <a:rect l="l" t="t" r="r" b="b"/>
            <a:pathLst>
              <a:path w="6196965" h="3418840">
                <a:moveTo>
                  <a:pt x="0" y="569804"/>
                </a:moveTo>
                <a:lnTo>
                  <a:pt x="2091" y="520639"/>
                </a:lnTo>
                <a:lnTo>
                  <a:pt x="8252" y="472635"/>
                </a:lnTo>
                <a:lnTo>
                  <a:pt x="18310" y="425964"/>
                </a:lnTo>
                <a:lnTo>
                  <a:pt x="32095" y="380797"/>
                </a:lnTo>
                <a:lnTo>
                  <a:pt x="49437" y="337303"/>
                </a:lnTo>
                <a:lnTo>
                  <a:pt x="70163" y="295656"/>
                </a:lnTo>
                <a:lnTo>
                  <a:pt x="94103" y="256024"/>
                </a:lnTo>
                <a:lnTo>
                  <a:pt x="121086" y="218581"/>
                </a:lnTo>
                <a:lnTo>
                  <a:pt x="150940" y="183496"/>
                </a:lnTo>
                <a:lnTo>
                  <a:pt x="183496" y="150941"/>
                </a:lnTo>
                <a:lnTo>
                  <a:pt x="218580" y="121086"/>
                </a:lnTo>
                <a:lnTo>
                  <a:pt x="256024" y="94103"/>
                </a:lnTo>
                <a:lnTo>
                  <a:pt x="295655" y="70163"/>
                </a:lnTo>
                <a:lnTo>
                  <a:pt x="337303" y="49437"/>
                </a:lnTo>
                <a:lnTo>
                  <a:pt x="380796" y="32096"/>
                </a:lnTo>
                <a:lnTo>
                  <a:pt x="425963" y="18310"/>
                </a:lnTo>
                <a:lnTo>
                  <a:pt x="472635" y="8252"/>
                </a:lnTo>
                <a:lnTo>
                  <a:pt x="520638" y="2091"/>
                </a:lnTo>
                <a:lnTo>
                  <a:pt x="569803" y="0"/>
                </a:lnTo>
                <a:lnTo>
                  <a:pt x="5626642" y="0"/>
                </a:lnTo>
                <a:lnTo>
                  <a:pt x="5675807" y="2091"/>
                </a:lnTo>
                <a:lnTo>
                  <a:pt x="5723810" y="8252"/>
                </a:lnTo>
                <a:lnTo>
                  <a:pt x="5770481" y="18310"/>
                </a:lnTo>
                <a:lnTo>
                  <a:pt x="5815649" y="32096"/>
                </a:lnTo>
                <a:lnTo>
                  <a:pt x="5859142" y="49437"/>
                </a:lnTo>
                <a:lnTo>
                  <a:pt x="5900790" y="70163"/>
                </a:lnTo>
                <a:lnTo>
                  <a:pt x="5940421" y="94103"/>
                </a:lnTo>
                <a:lnTo>
                  <a:pt x="5977865" y="121086"/>
                </a:lnTo>
                <a:lnTo>
                  <a:pt x="6012950" y="150941"/>
                </a:lnTo>
                <a:lnTo>
                  <a:pt x="6045505" y="183496"/>
                </a:lnTo>
                <a:lnTo>
                  <a:pt x="6075359" y="218581"/>
                </a:lnTo>
                <a:lnTo>
                  <a:pt x="6102342" y="256024"/>
                </a:lnTo>
                <a:lnTo>
                  <a:pt x="6126282" y="295656"/>
                </a:lnTo>
                <a:lnTo>
                  <a:pt x="6147008" y="337303"/>
                </a:lnTo>
                <a:lnTo>
                  <a:pt x="6164350" y="380797"/>
                </a:lnTo>
                <a:lnTo>
                  <a:pt x="6178135" y="425964"/>
                </a:lnTo>
                <a:lnTo>
                  <a:pt x="6188193" y="472635"/>
                </a:lnTo>
                <a:lnTo>
                  <a:pt x="6194354" y="520639"/>
                </a:lnTo>
                <a:lnTo>
                  <a:pt x="6196446" y="569804"/>
                </a:lnTo>
                <a:lnTo>
                  <a:pt x="6196446" y="2848947"/>
                </a:lnTo>
                <a:lnTo>
                  <a:pt x="6194354" y="2898112"/>
                </a:lnTo>
                <a:lnTo>
                  <a:pt x="6188193" y="2946115"/>
                </a:lnTo>
                <a:lnTo>
                  <a:pt x="6178135" y="2992786"/>
                </a:lnTo>
                <a:lnTo>
                  <a:pt x="6164350" y="3037954"/>
                </a:lnTo>
                <a:lnTo>
                  <a:pt x="6147008" y="3081447"/>
                </a:lnTo>
                <a:lnTo>
                  <a:pt x="6126282" y="3123095"/>
                </a:lnTo>
                <a:lnTo>
                  <a:pt x="6102342" y="3162726"/>
                </a:lnTo>
                <a:lnTo>
                  <a:pt x="6075359" y="3200170"/>
                </a:lnTo>
                <a:lnTo>
                  <a:pt x="6045505" y="3235255"/>
                </a:lnTo>
                <a:lnTo>
                  <a:pt x="6012950" y="3267810"/>
                </a:lnTo>
                <a:lnTo>
                  <a:pt x="5977865" y="3297665"/>
                </a:lnTo>
                <a:lnTo>
                  <a:pt x="5940421" y="3324647"/>
                </a:lnTo>
                <a:lnTo>
                  <a:pt x="5900790" y="3348588"/>
                </a:lnTo>
                <a:lnTo>
                  <a:pt x="5859142" y="3369314"/>
                </a:lnTo>
                <a:lnTo>
                  <a:pt x="5815649" y="3386655"/>
                </a:lnTo>
                <a:lnTo>
                  <a:pt x="5770481" y="3400441"/>
                </a:lnTo>
                <a:lnTo>
                  <a:pt x="5723810" y="3410499"/>
                </a:lnTo>
                <a:lnTo>
                  <a:pt x="5675807" y="3416660"/>
                </a:lnTo>
                <a:lnTo>
                  <a:pt x="5626642" y="3418751"/>
                </a:lnTo>
                <a:lnTo>
                  <a:pt x="569803" y="3418751"/>
                </a:lnTo>
                <a:lnTo>
                  <a:pt x="520638" y="3416660"/>
                </a:lnTo>
                <a:lnTo>
                  <a:pt x="472635" y="3410499"/>
                </a:lnTo>
                <a:lnTo>
                  <a:pt x="425963" y="3400441"/>
                </a:lnTo>
                <a:lnTo>
                  <a:pt x="380796" y="3386655"/>
                </a:lnTo>
                <a:lnTo>
                  <a:pt x="337303" y="3369314"/>
                </a:lnTo>
                <a:lnTo>
                  <a:pt x="295655" y="3348588"/>
                </a:lnTo>
                <a:lnTo>
                  <a:pt x="256024" y="3324647"/>
                </a:lnTo>
                <a:lnTo>
                  <a:pt x="218580" y="3297665"/>
                </a:lnTo>
                <a:lnTo>
                  <a:pt x="183496" y="3267810"/>
                </a:lnTo>
                <a:lnTo>
                  <a:pt x="150940" y="3235255"/>
                </a:lnTo>
                <a:lnTo>
                  <a:pt x="121086" y="3200170"/>
                </a:lnTo>
                <a:lnTo>
                  <a:pt x="94103" y="3162726"/>
                </a:lnTo>
                <a:lnTo>
                  <a:pt x="70163" y="3123095"/>
                </a:lnTo>
                <a:lnTo>
                  <a:pt x="49437" y="3081447"/>
                </a:lnTo>
                <a:lnTo>
                  <a:pt x="32095" y="3037954"/>
                </a:lnTo>
                <a:lnTo>
                  <a:pt x="18310" y="2992786"/>
                </a:lnTo>
                <a:lnTo>
                  <a:pt x="8252" y="2946115"/>
                </a:lnTo>
                <a:lnTo>
                  <a:pt x="2091" y="2898112"/>
                </a:lnTo>
                <a:lnTo>
                  <a:pt x="0" y="2848947"/>
                </a:lnTo>
                <a:lnTo>
                  <a:pt x="0" y="569804"/>
                </a:lnTo>
                <a:close/>
              </a:path>
            </a:pathLst>
          </a:custGeom>
          <a:ln w="8432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 descr=""/>
          <p:cNvSpPr txBox="1"/>
          <p:nvPr/>
        </p:nvSpPr>
        <p:spPr>
          <a:xfrm>
            <a:off x="13769984" y="9884521"/>
            <a:ext cx="5708015" cy="4933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240029" marR="5080" indent="-227965">
              <a:lnSpc>
                <a:spcPct val="102699"/>
              </a:lnSpc>
              <a:spcBef>
                <a:spcPts val="75"/>
              </a:spcBef>
            </a:pPr>
            <a:r>
              <a:rPr dirty="0" sz="1500">
                <a:solidFill>
                  <a:srgbClr val="00B0F0"/>
                </a:solidFill>
                <a:latin typeface="Calibri"/>
                <a:cs typeface="Calibri"/>
              </a:rPr>
              <a:t>1)</a:t>
            </a:r>
            <a:r>
              <a:rPr dirty="0" sz="1500" spc="200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NHS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England.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Delivering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“net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zero”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National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Health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Service.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London: </a:t>
            </a:r>
            <a:r>
              <a:rPr dirty="0" sz="1500">
                <a:latin typeface="Calibri"/>
                <a:cs typeface="Calibri"/>
              </a:rPr>
              <a:t>NHS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England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NHS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Improvement;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2020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Oct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Report.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13769984" y="10574672"/>
            <a:ext cx="5391785" cy="721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029" marR="5080" indent="-227965">
              <a:lnSpc>
                <a:spcPct val="101400"/>
              </a:lnSpc>
              <a:spcBef>
                <a:spcPts val="100"/>
              </a:spcBef>
            </a:pPr>
            <a:r>
              <a:rPr dirty="0" sz="1500">
                <a:solidFill>
                  <a:srgbClr val="00B0F0"/>
                </a:solidFill>
                <a:latin typeface="Calibri"/>
                <a:cs typeface="Calibri"/>
              </a:rPr>
              <a:t>2)</a:t>
            </a:r>
            <a:r>
              <a:rPr dirty="0" sz="1500" spc="204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Chakera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A.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Reducing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the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Impact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Oxide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Emissions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within </a:t>
            </a:r>
            <a:r>
              <a:rPr dirty="0" sz="1500">
                <a:latin typeface="Calibri"/>
                <a:cs typeface="Calibri"/>
              </a:rPr>
              <a:t>Theatres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to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Mitigate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Dangerous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Climate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Change.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Evidence-Based </a:t>
            </a:r>
            <a:r>
              <a:rPr dirty="0" sz="1500">
                <a:latin typeface="Calibri"/>
                <a:cs typeface="Calibri"/>
              </a:rPr>
              <a:t>Policy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Brief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Dissertation.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University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Edinburgh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2020.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3769984" y="11503643"/>
            <a:ext cx="5736590" cy="721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0029" marR="5080" indent="-227965">
              <a:lnSpc>
                <a:spcPct val="101400"/>
              </a:lnSpc>
              <a:spcBef>
                <a:spcPts val="100"/>
              </a:spcBef>
            </a:pPr>
            <a:r>
              <a:rPr dirty="0" sz="1500">
                <a:solidFill>
                  <a:srgbClr val="00B0F0"/>
                </a:solidFill>
                <a:latin typeface="Calibri"/>
                <a:cs typeface="Calibri"/>
              </a:rPr>
              <a:t>3)</a:t>
            </a:r>
            <a:r>
              <a:rPr dirty="0" sz="1500" spc="195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Sulbaek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Andersen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5">
                <a:latin typeface="Calibri"/>
                <a:cs typeface="Calibri"/>
              </a:rPr>
              <a:t>MP,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Sander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60">
                <a:latin typeface="Calibri"/>
                <a:cs typeface="Calibri"/>
              </a:rPr>
              <a:t>SP,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Nielsen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OJ,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Wagner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DS,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Sanford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Jr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TJ, </a:t>
            </a:r>
            <a:r>
              <a:rPr dirty="0" sz="1500" spc="-10">
                <a:latin typeface="Calibri"/>
                <a:cs typeface="Calibri"/>
              </a:rPr>
              <a:t>Wallington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TJ.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Inhalational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anaesthetics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and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climate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change.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British </a:t>
            </a:r>
            <a:r>
              <a:rPr dirty="0" sz="1500">
                <a:latin typeface="Calibri"/>
                <a:cs typeface="Calibri"/>
              </a:rPr>
              <a:t>journal</a:t>
            </a:r>
            <a:r>
              <a:rPr dirty="0" sz="1500" spc="-1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of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anaesthesia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2010;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105:</a:t>
            </a:r>
            <a:r>
              <a:rPr dirty="0" sz="1500" spc="-10">
                <a:latin typeface="Calibri"/>
                <a:cs typeface="Calibri"/>
              </a:rPr>
              <a:t>760-</a:t>
            </a:r>
            <a:r>
              <a:rPr dirty="0" sz="1500" spc="-25">
                <a:latin typeface="Calibri"/>
                <a:cs typeface="Calibri"/>
              </a:rPr>
              <a:t>66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3769984" y="12422495"/>
            <a:ext cx="5474970" cy="49339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240029" marR="5080" indent="-227965">
              <a:lnSpc>
                <a:spcPct val="102699"/>
              </a:lnSpc>
              <a:spcBef>
                <a:spcPts val="75"/>
              </a:spcBef>
            </a:pPr>
            <a:r>
              <a:rPr dirty="0" sz="1500">
                <a:solidFill>
                  <a:srgbClr val="00B0F0"/>
                </a:solidFill>
                <a:latin typeface="Calibri"/>
                <a:cs typeface="Calibri"/>
              </a:rPr>
              <a:t>4)</a:t>
            </a:r>
            <a:r>
              <a:rPr dirty="0" sz="1500" spc="175">
                <a:solidFill>
                  <a:srgbClr val="00B0F0"/>
                </a:solidFill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NHS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Scotland.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Anaesthetic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nitrous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oxide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system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loss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mitigation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25">
                <a:latin typeface="Calibri"/>
                <a:cs typeface="Calibri"/>
              </a:rPr>
              <a:t>and </a:t>
            </a:r>
            <a:r>
              <a:rPr dirty="0" sz="1500">
                <a:latin typeface="Calibri"/>
                <a:cs typeface="Calibri"/>
              </a:rPr>
              <a:t>management.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NHS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Scotland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Assure;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2022</a:t>
            </a:r>
            <a:r>
              <a:rPr dirty="0" sz="1500" spc="-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Dec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Report.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56" name="object 56" descr=""/>
          <p:cNvGrpSpPr/>
          <p:nvPr/>
        </p:nvGrpSpPr>
        <p:grpSpPr>
          <a:xfrm>
            <a:off x="8483081" y="11523745"/>
            <a:ext cx="2188845" cy="2188845"/>
            <a:chOff x="8483081" y="11523745"/>
            <a:chExt cx="2188845" cy="2188845"/>
          </a:xfrm>
        </p:grpSpPr>
        <p:sp>
          <p:nvSpPr>
            <p:cNvPr id="57" name="object 57" descr=""/>
            <p:cNvSpPr/>
            <p:nvPr/>
          </p:nvSpPr>
          <p:spPr>
            <a:xfrm>
              <a:off x="9577410" y="11523745"/>
              <a:ext cx="106680" cy="1094740"/>
            </a:xfrm>
            <a:custGeom>
              <a:avLst/>
              <a:gdLst/>
              <a:ahLst/>
              <a:cxnLst/>
              <a:rect l="l" t="t" r="r" b="b"/>
              <a:pathLst>
                <a:path w="106679" h="1094740">
                  <a:moveTo>
                    <a:pt x="0" y="0"/>
                  </a:moveTo>
                  <a:lnTo>
                    <a:pt x="0" y="1094303"/>
                  </a:lnTo>
                  <a:lnTo>
                    <a:pt x="106094" y="5154"/>
                  </a:lnTo>
                  <a:lnTo>
                    <a:pt x="79624" y="2900"/>
                  </a:lnTo>
                  <a:lnTo>
                    <a:pt x="53110" y="1289"/>
                  </a:lnTo>
                  <a:lnTo>
                    <a:pt x="26564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AD4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8483081" y="11523746"/>
              <a:ext cx="2188845" cy="2188845"/>
            </a:xfrm>
            <a:custGeom>
              <a:avLst/>
              <a:gdLst/>
              <a:ahLst/>
              <a:cxnLst/>
              <a:rect l="l" t="t" r="r" b="b"/>
              <a:pathLst>
                <a:path w="2188845" h="2188844">
                  <a:moveTo>
                    <a:pt x="1094329" y="0"/>
                  </a:moveTo>
                  <a:lnTo>
                    <a:pt x="1046281" y="1040"/>
                  </a:lnTo>
                  <a:lnTo>
                    <a:pt x="998730" y="4133"/>
                  </a:lnTo>
                  <a:lnTo>
                    <a:pt x="951720" y="9238"/>
                  </a:lnTo>
                  <a:lnTo>
                    <a:pt x="905298" y="16314"/>
                  </a:lnTo>
                  <a:lnTo>
                    <a:pt x="859507" y="25320"/>
                  </a:lnTo>
                  <a:lnTo>
                    <a:pt x="814394" y="36213"/>
                  </a:lnTo>
                  <a:lnTo>
                    <a:pt x="770005" y="48954"/>
                  </a:lnTo>
                  <a:lnTo>
                    <a:pt x="726384" y="63500"/>
                  </a:lnTo>
                  <a:lnTo>
                    <a:pt x="683577" y="79811"/>
                  </a:lnTo>
                  <a:lnTo>
                    <a:pt x="641630" y="97845"/>
                  </a:lnTo>
                  <a:lnTo>
                    <a:pt x="600588" y="117562"/>
                  </a:lnTo>
                  <a:lnTo>
                    <a:pt x="560496" y="138919"/>
                  </a:lnTo>
                  <a:lnTo>
                    <a:pt x="521400" y="161876"/>
                  </a:lnTo>
                  <a:lnTo>
                    <a:pt x="483345" y="186391"/>
                  </a:lnTo>
                  <a:lnTo>
                    <a:pt x="446377" y="212424"/>
                  </a:lnTo>
                  <a:lnTo>
                    <a:pt x="410541" y="239932"/>
                  </a:lnTo>
                  <a:lnTo>
                    <a:pt x="375882" y="268876"/>
                  </a:lnTo>
                  <a:lnTo>
                    <a:pt x="342447" y="299213"/>
                  </a:lnTo>
                  <a:lnTo>
                    <a:pt x="310280" y="330902"/>
                  </a:lnTo>
                  <a:lnTo>
                    <a:pt x="279427" y="363903"/>
                  </a:lnTo>
                  <a:lnTo>
                    <a:pt x="249933" y="398173"/>
                  </a:lnTo>
                  <a:lnTo>
                    <a:pt x="221843" y="433672"/>
                  </a:lnTo>
                  <a:lnTo>
                    <a:pt x="195204" y="470358"/>
                  </a:lnTo>
                  <a:lnTo>
                    <a:pt x="170061" y="508191"/>
                  </a:lnTo>
                  <a:lnTo>
                    <a:pt x="146458" y="547129"/>
                  </a:lnTo>
                  <a:lnTo>
                    <a:pt x="124442" y="587130"/>
                  </a:lnTo>
                  <a:lnTo>
                    <a:pt x="104058" y="628154"/>
                  </a:lnTo>
                  <a:lnTo>
                    <a:pt x="85351" y="670160"/>
                  </a:lnTo>
                  <a:lnTo>
                    <a:pt x="68366" y="713105"/>
                  </a:lnTo>
                  <a:lnTo>
                    <a:pt x="53150" y="756950"/>
                  </a:lnTo>
                  <a:lnTo>
                    <a:pt x="39748" y="801652"/>
                  </a:lnTo>
                  <a:lnTo>
                    <a:pt x="28204" y="847170"/>
                  </a:lnTo>
                  <a:lnTo>
                    <a:pt x="18565" y="893464"/>
                  </a:lnTo>
                  <a:lnTo>
                    <a:pt x="10876" y="940492"/>
                  </a:lnTo>
                  <a:lnTo>
                    <a:pt x="5182" y="988213"/>
                  </a:lnTo>
                  <a:lnTo>
                    <a:pt x="1518" y="1036831"/>
                  </a:lnTo>
                  <a:lnTo>
                    <a:pt x="0" y="1085110"/>
                  </a:lnTo>
                  <a:lnTo>
                    <a:pt x="587" y="1133001"/>
                  </a:lnTo>
                  <a:lnTo>
                    <a:pt x="3240" y="1180454"/>
                  </a:lnTo>
                  <a:lnTo>
                    <a:pt x="7919" y="1227423"/>
                  </a:lnTo>
                  <a:lnTo>
                    <a:pt x="14584" y="1273858"/>
                  </a:lnTo>
                  <a:lnTo>
                    <a:pt x="23196" y="1319710"/>
                  </a:lnTo>
                  <a:lnTo>
                    <a:pt x="33713" y="1364931"/>
                  </a:lnTo>
                  <a:lnTo>
                    <a:pt x="46096" y="1409472"/>
                  </a:lnTo>
                  <a:lnTo>
                    <a:pt x="60306" y="1453285"/>
                  </a:lnTo>
                  <a:lnTo>
                    <a:pt x="76301" y="1496322"/>
                  </a:lnTo>
                  <a:lnTo>
                    <a:pt x="94043" y="1538533"/>
                  </a:lnTo>
                  <a:lnTo>
                    <a:pt x="113491" y="1579870"/>
                  </a:lnTo>
                  <a:lnTo>
                    <a:pt x="134606" y="1620284"/>
                  </a:lnTo>
                  <a:lnTo>
                    <a:pt x="157347" y="1659728"/>
                  </a:lnTo>
                  <a:lnTo>
                    <a:pt x="181674" y="1698151"/>
                  </a:lnTo>
                  <a:lnTo>
                    <a:pt x="207548" y="1735506"/>
                  </a:lnTo>
                  <a:lnTo>
                    <a:pt x="234928" y="1771745"/>
                  </a:lnTo>
                  <a:lnTo>
                    <a:pt x="263775" y="1806818"/>
                  </a:lnTo>
                  <a:lnTo>
                    <a:pt x="294048" y="1840677"/>
                  </a:lnTo>
                  <a:lnTo>
                    <a:pt x="325708" y="1873273"/>
                  </a:lnTo>
                  <a:lnTo>
                    <a:pt x="358715" y="1904558"/>
                  </a:lnTo>
                  <a:lnTo>
                    <a:pt x="393028" y="1934483"/>
                  </a:lnTo>
                  <a:lnTo>
                    <a:pt x="428608" y="1963000"/>
                  </a:lnTo>
                  <a:lnTo>
                    <a:pt x="465415" y="1990060"/>
                  </a:lnTo>
                  <a:lnTo>
                    <a:pt x="503409" y="2015614"/>
                  </a:lnTo>
                  <a:lnTo>
                    <a:pt x="542549" y="2039614"/>
                  </a:lnTo>
                  <a:lnTo>
                    <a:pt x="582797" y="2062012"/>
                  </a:lnTo>
                  <a:lnTo>
                    <a:pt x="624111" y="2082758"/>
                  </a:lnTo>
                  <a:lnTo>
                    <a:pt x="666453" y="2101804"/>
                  </a:lnTo>
                  <a:lnTo>
                    <a:pt x="709781" y="2119102"/>
                  </a:lnTo>
                  <a:lnTo>
                    <a:pt x="754057" y="2134603"/>
                  </a:lnTo>
                  <a:lnTo>
                    <a:pt x="799240" y="2148258"/>
                  </a:lnTo>
                  <a:lnTo>
                    <a:pt x="845289" y="2160019"/>
                  </a:lnTo>
                  <a:lnTo>
                    <a:pt x="892167" y="2169837"/>
                  </a:lnTo>
                  <a:lnTo>
                    <a:pt x="939831" y="2177664"/>
                  </a:lnTo>
                  <a:lnTo>
                    <a:pt x="988242" y="2183451"/>
                  </a:lnTo>
                  <a:lnTo>
                    <a:pt x="1036861" y="2187115"/>
                  </a:lnTo>
                  <a:lnTo>
                    <a:pt x="1085140" y="2188634"/>
                  </a:lnTo>
                  <a:lnTo>
                    <a:pt x="1133030" y="2188047"/>
                  </a:lnTo>
                  <a:lnTo>
                    <a:pt x="1180484" y="2185393"/>
                  </a:lnTo>
                  <a:lnTo>
                    <a:pt x="1227453" y="2180714"/>
                  </a:lnTo>
                  <a:lnTo>
                    <a:pt x="1273888" y="2174049"/>
                  </a:lnTo>
                  <a:lnTo>
                    <a:pt x="1319740" y="2165438"/>
                  </a:lnTo>
                  <a:lnTo>
                    <a:pt x="1364961" y="2154921"/>
                  </a:lnTo>
                  <a:lnTo>
                    <a:pt x="1409502" y="2142538"/>
                  </a:lnTo>
                  <a:lnTo>
                    <a:pt x="1453316" y="2128328"/>
                  </a:lnTo>
                  <a:lnTo>
                    <a:pt x="1496352" y="2112333"/>
                  </a:lnTo>
                  <a:lnTo>
                    <a:pt x="1538563" y="2094591"/>
                  </a:lnTo>
                  <a:lnTo>
                    <a:pt x="1579900" y="2075142"/>
                  </a:lnTo>
                  <a:lnTo>
                    <a:pt x="1620315" y="2054028"/>
                  </a:lnTo>
                  <a:lnTo>
                    <a:pt x="1659758" y="2031287"/>
                  </a:lnTo>
                  <a:lnTo>
                    <a:pt x="1698182" y="2006960"/>
                  </a:lnTo>
                  <a:lnTo>
                    <a:pt x="1735538" y="1981086"/>
                  </a:lnTo>
                  <a:lnTo>
                    <a:pt x="1771776" y="1953706"/>
                  </a:lnTo>
                  <a:lnTo>
                    <a:pt x="1806849" y="1924859"/>
                  </a:lnTo>
                  <a:lnTo>
                    <a:pt x="1840708" y="1894586"/>
                  </a:lnTo>
                  <a:lnTo>
                    <a:pt x="1873304" y="1862926"/>
                  </a:lnTo>
                  <a:lnTo>
                    <a:pt x="1904589" y="1829919"/>
                  </a:lnTo>
                  <a:lnTo>
                    <a:pt x="1934515" y="1795606"/>
                  </a:lnTo>
                  <a:lnTo>
                    <a:pt x="1963032" y="1760026"/>
                  </a:lnTo>
                  <a:lnTo>
                    <a:pt x="1990092" y="1723219"/>
                  </a:lnTo>
                  <a:lnTo>
                    <a:pt x="2015646" y="1685225"/>
                  </a:lnTo>
                  <a:lnTo>
                    <a:pt x="2039646" y="1646085"/>
                  </a:lnTo>
                  <a:lnTo>
                    <a:pt x="2062044" y="1605837"/>
                  </a:lnTo>
                  <a:lnTo>
                    <a:pt x="2082790" y="1564523"/>
                  </a:lnTo>
                  <a:lnTo>
                    <a:pt x="2101837" y="1522181"/>
                  </a:lnTo>
                  <a:lnTo>
                    <a:pt x="2119134" y="1478853"/>
                  </a:lnTo>
                  <a:lnTo>
                    <a:pt x="2134635" y="1434577"/>
                  </a:lnTo>
                  <a:lnTo>
                    <a:pt x="2148291" y="1389395"/>
                  </a:lnTo>
                  <a:lnTo>
                    <a:pt x="2160052" y="1343345"/>
                  </a:lnTo>
                  <a:lnTo>
                    <a:pt x="2169870" y="1296468"/>
                  </a:lnTo>
                  <a:lnTo>
                    <a:pt x="2177697" y="1248804"/>
                  </a:lnTo>
                  <a:lnTo>
                    <a:pt x="2183483" y="1200392"/>
                  </a:lnTo>
                  <a:lnTo>
                    <a:pt x="2187148" y="1151774"/>
                  </a:lnTo>
                  <a:lnTo>
                    <a:pt x="2188667" y="1103495"/>
                  </a:lnTo>
                  <a:lnTo>
                    <a:pt x="2188079" y="1055605"/>
                  </a:lnTo>
                  <a:lnTo>
                    <a:pt x="2185426" y="1008151"/>
                  </a:lnTo>
                  <a:lnTo>
                    <a:pt x="2180747" y="961182"/>
                  </a:lnTo>
                  <a:lnTo>
                    <a:pt x="2174082" y="914748"/>
                  </a:lnTo>
                  <a:lnTo>
                    <a:pt x="2165471" y="868895"/>
                  </a:lnTo>
                  <a:lnTo>
                    <a:pt x="2154954" y="823674"/>
                  </a:lnTo>
                  <a:lnTo>
                    <a:pt x="2142570" y="779133"/>
                  </a:lnTo>
                  <a:lnTo>
                    <a:pt x="2128361" y="735320"/>
                  </a:lnTo>
                  <a:lnTo>
                    <a:pt x="2112365" y="692283"/>
                  </a:lnTo>
                  <a:lnTo>
                    <a:pt x="2094623" y="650072"/>
                  </a:lnTo>
                  <a:lnTo>
                    <a:pt x="2075175" y="608735"/>
                  </a:lnTo>
                  <a:lnTo>
                    <a:pt x="2054061" y="568321"/>
                  </a:lnTo>
                  <a:lnTo>
                    <a:pt x="2031320" y="528877"/>
                  </a:lnTo>
                  <a:lnTo>
                    <a:pt x="2006992" y="490454"/>
                  </a:lnTo>
                  <a:lnTo>
                    <a:pt x="1981119" y="453099"/>
                  </a:lnTo>
                  <a:lnTo>
                    <a:pt x="1953738" y="416860"/>
                  </a:lnTo>
                  <a:lnTo>
                    <a:pt x="1924891" y="381787"/>
                  </a:lnTo>
                  <a:lnTo>
                    <a:pt x="1894618" y="347928"/>
                  </a:lnTo>
                  <a:lnTo>
                    <a:pt x="1862958" y="315332"/>
                  </a:lnTo>
                  <a:lnTo>
                    <a:pt x="1829951" y="284047"/>
                  </a:lnTo>
                  <a:lnTo>
                    <a:pt x="1795638" y="254122"/>
                  </a:lnTo>
                  <a:lnTo>
                    <a:pt x="1760058" y="225605"/>
                  </a:lnTo>
                  <a:lnTo>
                    <a:pt x="1723251" y="198545"/>
                  </a:lnTo>
                  <a:lnTo>
                    <a:pt x="1685257" y="172991"/>
                  </a:lnTo>
                  <a:lnTo>
                    <a:pt x="1646117" y="148991"/>
                  </a:lnTo>
                  <a:lnTo>
                    <a:pt x="1605869" y="126593"/>
                  </a:lnTo>
                  <a:lnTo>
                    <a:pt x="1564555" y="105847"/>
                  </a:lnTo>
                  <a:lnTo>
                    <a:pt x="1522213" y="86800"/>
                  </a:lnTo>
                  <a:lnTo>
                    <a:pt x="1478885" y="69503"/>
                  </a:lnTo>
                  <a:lnTo>
                    <a:pt x="1434609" y="54002"/>
                  </a:lnTo>
                  <a:lnTo>
                    <a:pt x="1389426" y="40347"/>
                  </a:lnTo>
                  <a:lnTo>
                    <a:pt x="1343376" y="28586"/>
                  </a:lnTo>
                  <a:lnTo>
                    <a:pt x="1296499" y="18767"/>
                  </a:lnTo>
                  <a:lnTo>
                    <a:pt x="1248835" y="10941"/>
                  </a:lnTo>
                  <a:lnTo>
                    <a:pt x="1200423" y="5154"/>
                  </a:lnTo>
                  <a:lnTo>
                    <a:pt x="1094329" y="1094302"/>
                  </a:lnTo>
                  <a:lnTo>
                    <a:pt x="1094329" y="0"/>
                  </a:lnTo>
                  <a:close/>
                </a:path>
              </a:pathLst>
            </a:custGeom>
            <a:solidFill>
              <a:srgbClr val="5B9BD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9" name="object 59" descr=""/>
          <p:cNvSpPr txBox="1"/>
          <p:nvPr/>
        </p:nvSpPr>
        <p:spPr>
          <a:xfrm>
            <a:off x="7731266" y="10734223"/>
            <a:ext cx="4618355" cy="7778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1600" spc="-10" b="1">
                <a:latin typeface="Calibri"/>
                <a:cs typeface="Calibri"/>
              </a:rPr>
              <a:t>Volume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of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Nitrous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Oxide</a:t>
            </a:r>
            <a:r>
              <a:rPr dirty="0" sz="1600" spc="-5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used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from</a:t>
            </a:r>
            <a:r>
              <a:rPr dirty="0" sz="1600" spc="-6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Manifold/Annually (Litres)</a:t>
            </a:r>
            <a:endParaRPr sz="1600">
              <a:latin typeface="Calibri"/>
              <a:cs typeface="Calibri"/>
            </a:endParaRPr>
          </a:p>
          <a:p>
            <a:pPr algn="ctr" marR="814069">
              <a:lnSpc>
                <a:spcPct val="100000"/>
              </a:lnSpc>
              <a:spcBef>
                <a:spcPts val="525"/>
              </a:spcBef>
            </a:pPr>
            <a:r>
              <a:rPr dirty="0" sz="1300" spc="-10">
                <a:solidFill>
                  <a:srgbClr val="404040"/>
                </a:solidFill>
                <a:latin typeface="Calibri"/>
                <a:cs typeface="Calibri"/>
              </a:rPr>
              <a:t>16,952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8863049" y="12947698"/>
            <a:ext cx="708025" cy="2279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300" spc="-10">
                <a:solidFill>
                  <a:srgbClr val="404040"/>
                </a:solidFill>
                <a:latin typeface="Calibri"/>
                <a:cs typeface="Calibri"/>
              </a:rPr>
              <a:t>1,079,988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1" name="object 61" descr=""/>
          <p:cNvSpPr/>
          <p:nvPr/>
        </p:nvSpPr>
        <p:spPr>
          <a:xfrm>
            <a:off x="11571477" y="12108211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92627" y="0"/>
                </a:moveTo>
                <a:lnTo>
                  <a:pt x="0" y="0"/>
                </a:lnTo>
                <a:lnTo>
                  <a:pt x="0" y="92631"/>
                </a:lnTo>
                <a:lnTo>
                  <a:pt x="92627" y="92631"/>
                </a:lnTo>
                <a:lnTo>
                  <a:pt x="92627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 descr=""/>
          <p:cNvSpPr txBox="1"/>
          <p:nvPr/>
        </p:nvSpPr>
        <p:spPr>
          <a:xfrm>
            <a:off x="11694556" y="11901340"/>
            <a:ext cx="662305" cy="661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60400"/>
              </a:lnSpc>
              <a:spcBef>
                <a:spcPts val="95"/>
              </a:spcBef>
            </a:pPr>
            <a:r>
              <a:rPr dirty="0" sz="1300" spc="-20">
                <a:latin typeface="Calibri"/>
                <a:cs typeface="Calibri"/>
              </a:rPr>
              <a:t>Used</a:t>
            </a:r>
            <a:r>
              <a:rPr dirty="0" sz="1300" spc="50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Not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20">
                <a:latin typeface="Calibri"/>
                <a:cs typeface="Calibri"/>
              </a:rPr>
              <a:t>Used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3" name="object 63" descr=""/>
          <p:cNvSpPr/>
          <p:nvPr/>
        </p:nvSpPr>
        <p:spPr>
          <a:xfrm>
            <a:off x="11571477" y="12425147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09">
                <a:moveTo>
                  <a:pt x="92627" y="0"/>
                </a:moveTo>
                <a:lnTo>
                  <a:pt x="0" y="0"/>
                </a:lnTo>
                <a:lnTo>
                  <a:pt x="0" y="92631"/>
                </a:lnTo>
                <a:lnTo>
                  <a:pt x="92627" y="92631"/>
                </a:lnTo>
                <a:lnTo>
                  <a:pt x="92627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4" name="object 64" descr=""/>
          <p:cNvGrpSpPr/>
          <p:nvPr/>
        </p:nvGrpSpPr>
        <p:grpSpPr>
          <a:xfrm>
            <a:off x="1849846" y="283346"/>
            <a:ext cx="16403955" cy="1093470"/>
            <a:chOff x="1849846" y="283346"/>
            <a:chExt cx="16403955" cy="1093470"/>
          </a:xfrm>
        </p:grpSpPr>
        <p:pic>
          <p:nvPicPr>
            <p:cNvPr id="65" name="object 6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49846" y="311681"/>
              <a:ext cx="1024094" cy="1024094"/>
            </a:xfrm>
            <a:prstGeom prst="rect">
              <a:avLst/>
            </a:prstGeom>
          </p:spPr>
        </p:pic>
        <p:pic>
          <p:nvPicPr>
            <p:cNvPr id="66" name="object 6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62695" y="283346"/>
              <a:ext cx="1090883" cy="1092907"/>
            </a:xfrm>
            <a:prstGeom prst="rect">
              <a:avLst/>
            </a:prstGeom>
          </p:spPr>
        </p:pic>
      </p:grpSp>
      <p:grpSp>
        <p:nvGrpSpPr>
          <p:cNvPr id="67" name="object 67" descr=""/>
          <p:cNvGrpSpPr/>
          <p:nvPr/>
        </p:nvGrpSpPr>
        <p:grpSpPr>
          <a:xfrm>
            <a:off x="18387155" y="3145144"/>
            <a:ext cx="609600" cy="1981835"/>
            <a:chOff x="18387155" y="3145144"/>
            <a:chExt cx="609600" cy="1981835"/>
          </a:xfrm>
        </p:grpSpPr>
        <p:pic>
          <p:nvPicPr>
            <p:cNvPr id="68" name="object 6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387155" y="3145144"/>
              <a:ext cx="609194" cy="609194"/>
            </a:xfrm>
            <a:prstGeom prst="rect">
              <a:avLst/>
            </a:prstGeom>
          </p:spPr>
        </p:pic>
        <p:pic>
          <p:nvPicPr>
            <p:cNvPr id="69" name="object 6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387155" y="3790769"/>
              <a:ext cx="609194" cy="609194"/>
            </a:xfrm>
            <a:prstGeom prst="rect">
              <a:avLst/>
            </a:prstGeom>
          </p:spPr>
        </p:pic>
        <p:pic>
          <p:nvPicPr>
            <p:cNvPr id="70" name="object 7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387155" y="4517350"/>
              <a:ext cx="609194" cy="60919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2023-07-07T15:18:35Z</dcterms:created>
  <dcterms:modified xsi:type="dcterms:W3CDTF">2023-07-07T15:18:35Z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2023-03-16T00:00:00Z</vt:filetime>
  </property>
  <property fmtid="{D5CDD505-2E9C-101B-9397-08002B2CF9AE}" pid="3" name="LastSaved">
    <vt:filetime>2023-07-07T00:00:00Z</vt:filetime>
  </property>
  <property fmtid="{D5CDD505-2E9C-101B-9397-08002B2CF9AE}" pid="4" name="Producer">
    <vt:lpwstr>macOS Version 13.0.1 (Build 22A400) Quartz PDFContext</vt:lpwstr>
  </property>
</Properties>
</file>